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6858000" cy="9144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856" y="330199"/>
            <a:ext cx="6368287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mailto:hakou@iu.edu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ostumesocietyamerica.com/" TargetMode="External"/><Relationship Id="rId3" Type="http://schemas.openxmlformats.org/officeDocument/2006/relationships/hyperlink" Target="https://dresshistorians.org/" TargetMode="External"/><Relationship Id="rId4" Type="http://schemas.openxmlformats.org/officeDocument/2006/relationships/hyperlink" Target="https://pcaaca.org/" TargetMode="External"/><Relationship Id="rId5" Type="http://schemas.openxmlformats.org/officeDocument/2006/relationships/hyperlink" Target="https://www.dress-body-association.org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doi.org/10.1386/infs_00002_1" TargetMode="External"/><Relationship Id="rId3" Type="http://schemas.openxmlformats.org/officeDocument/2006/relationships/hyperlink" Target="https://digitalcommons.unl.edu/cgi/viewcontent.cgi?article=1653&amp;context=tsaconf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igitalcommons.unl.edu/tsaconf/3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moda.elpais.com/moda/harry-styles-senior-cords-universidad-indiana-bode" TargetMode="External"/><Relationship Id="rId3" Type="http://schemas.openxmlformats.org/officeDocument/2006/relationships/hyperlink" Target="https://www.ccma.cat/tv3/alacarta/telenoticies/per-que-molts-nord-americans-no-es-volen-posar" TargetMode="External"/><Relationship Id="rId4" Type="http://schemas.openxmlformats.org/officeDocument/2006/relationships/hyperlink" Target="https://www.youtube.com/watch?v=FkAK7DcIMAg" TargetMode="External"/><Relationship Id="rId5" Type="http://schemas.openxmlformats.org/officeDocument/2006/relationships/hyperlink" Target="https://www.vox.com/2020/5/29/21273625/coronavirus-masks-required-virginia-china-hong-kong" TargetMode="External"/><Relationship Id="rId6" Type="http://schemas.openxmlformats.org/officeDocument/2006/relationships/hyperlink" Target="https://indianapublicmedia.org/journeyindiana/episode-109.php" TargetMode="External"/><Relationship Id="rId7" Type="http://schemas.openxmlformats.org/officeDocument/2006/relationships/hyperlink" Target="http://www.theatlantic.com/entertainment/archive/2016/08/burqini-history/495524" TargetMode="External"/><Relationship Id="rId8" Type="http://schemas.openxmlformats.org/officeDocument/2006/relationships/hyperlink" Target="http://www1.folha.uol.com.br/mundo/2016/08/1804675-veto-ao-uso-do-burquini-nas-praias" TargetMode="External"/><Relationship Id="rId9" Type="http://schemas.openxmlformats.org/officeDocument/2006/relationships/hyperlink" Target="https://www.youtube.com/watch?v=wDGmtMLvaRY" TargetMode="External"/><Relationship Id="rId10" Type="http://schemas.openxmlformats.org/officeDocument/2006/relationships/hyperlink" Target="https://muse.jhu.edu/book/57414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80619"/>
            <a:ext cx="4284345" cy="394970"/>
          </a:xfrm>
          <a:custGeom>
            <a:avLst/>
            <a:gdLst/>
            <a:ahLst/>
            <a:cxnLst/>
            <a:rect l="l" t="t" r="r" b="b"/>
            <a:pathLst>
              <a:path w="4284345" h="394970">
                <a:moveTo>
                  <a:pt x="0" y="394728"/>
                </a:moveTo>
                <a:lnTo>
                  <a:pt x="4283964" y="394728"/>
                </a:lnTo>
                <a:lnTo>
                  <a:pt x="4283964" y="0"/>
                </a:lnTo>
                <a:lnTo>
                  <a:pt x="0" y="0"/>
                </a:lnTo>
                <a:lnTo>
                  <a:pt x="0" y="394728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616196"/>
            <a:ext cx="4284345" cy="394970"/>
          </a:xfrm>
          <a:custGeom>
            <a:avLst/>
            <a:gdLst/>
            <a:ahLst/>
            <a:cxnLst/>
            <a:rect l="l" t="t" r="r" b="b"/>
            <a:pathLst>
              <a:path w="4284345" h="394970">
                <a:moveTo>
                  <a:pt x="0" y="394715"/>
                </a:moveTo>
                <a:lnTo>
                  <a:pt x="4283964" y="394715"/>
                </a:lnTo>
                <a:lnTo>
                  <a:pt x="4283964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2651760"/>
            <a:ext cx="4284345" cy="394970"/>
          </a:xfrm>
          <a:custGeom>
            <a:avLst/>
            <a:gdLst/>
            <a:ahLst/>
            <a:cxnLst/>
            <a:rect l="l" t="t" r="r" b="b"/>
            <a:pathLst>
              <a:path w="4284345" h="394969">
                <a:moveTo>
                  <a:pt x="0" y="394715"/>
                </a:moveTo>
                <a:lnTo>
                  <a:pt x="4283964" y="394715"/>
                </a:lnTo>
                <a:lnTo>
                  <a:pt x="4283964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object 6"/>
            <p:cNvSpPr/>
            <p:nvPr/>
          </p:nvSpPr>
          <p:spPr>
            <a:xfrm>
              <a:off x="0" y="923544"/>
              <a:ext cx="4284345" cy="394970"/>
            </a:xfrm>
            <a:custGeom>
              <a:avLst/>
              <a:gdLst/>
              <a:ahLst/>
              <a:cxnLst/>
              <a:rect l="l" t="t" r="r" b="b"/>
              <a:pathLst>
                <a:path w="4284345" h="394969">
                  <a:moveTo>
                    <a:pt x="0" y="394716"/>
                  </a:moveTo>
                  <a:lnTo>
                    <a:pt x="4283964" y="394716"/>
                  </a:lnTo>
                  <a:lnTo>
                    <a:pt x="4283964" y="0"/>
                  </a:lnTo>
                  <a:lnTo>
                    <a:pt x="0" y="0"/>
                  </a:lnTo>
                  <a:lnTo>
                    <a:pt x="0" y="394716"/>
                  </a:lnTo>
                  <a:close/>
                </a:path>
              </a:pathLst>
            </a:custGeom>
            <a:solidFill>
              <a:srgbClr val="91CE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283964" y="0"/>
              <a:ext cx="2574290" cy="9144000"/>
            </a:xfrm>
            <a:custGeom>
              <a:avLst/>
              <a:gdLst/>
              <a:ahLst/>
              <a:cxnLst/>
              <a:rect l="l" t="t" r="r" b="b"/>
              <a:pathLst>
                <a:path w="2574290" h="9144000">
                  <a:moveTo>
                    <a:pt x="2574036" y="0"/>
                  </a:moveTo>
                  <a:lnTo>
                    <a:pt x="0" y="0"/>
                  </a:lnTo>
                  <a:lnTo>
                    <a:pt x="0" y="9144000"/>
                  </a:lnTo>
                  <a:lnTo>
                    <a:pt x="2574036" y="9144000"/>
                  </a:lnTo>
                  <a:lnTo>
                    <a:pt x="2574036" y="0"/>
                  </a:lnTo>
                  <a:close/>
                </a:path>
              </a:pathLst>
            </a:custGeom>
            <a:solidFill>
              <a:srgbClr val="00AF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337060" y="217424"/>
            <a:ext cx="3118485" cy="55054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600" spc="-60" b="1">
                <a:solidFill>
                  <a:srgbClr val="00859E"/>
                </a:solidFill>
                <a:latin typeface="Cambria"/>
                <a:cs typeface="Cambria"/>
              </a:rPr>
              <a:t>Dr.</a:t>
            </a:r>
            <a:r>
              <a:rPr dirty="0" sz="1600" spc="-20" b="1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600" spc="-5" b="1">
                <a:solidFill>
                  <a:srgbClr val="00859E"/>
                </a:solidFill>
                <a:latin typeface="Cambria"/>
                <a:cs typeface="Cambria"/>
              </a:rPr>
              <a:t>Heather</a:t>
            </a:r>
            <a:r>
              <a:rPr dirty="0" sz="1600" spc="-20" b="1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600" spc="-5" b="1">
                <a:solidFill>
                  <a:srgbClr val="00859E"/>
                </a:solidFill>
                <a:latin typeface="Cambria"/>
                <a:cs typeface="Cambria"/>
              </a:rPr>
              <a:t>Marie</a:t>
            </a:r>
            <a:r>
              <a:rPr dirty="0" sz="1600" spc="-25" b="1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600" spc="-10" b="1">
                <a:solidFill>
                  <a:srgbClr val="00859E"/>
                </a:solidFill>
                <a:latin typeface="Cambria"/>
                <a:cs typeface="Cambria"/>
              </a:rPr>
              <a:t>Akou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100">
                <a:latin typeface="Cambria"/>
                <a:cs typeface="Cambria"/>
              </a:rPr>
              <a:t>Associate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Professor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Design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(with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tenure)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6859" y="995521"/>
            <a:ext cx="2329815" cy="19678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Education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Cambria"/>
              <a:cs typeface="Cambria"/>
            </a:endParaRPr>
          </a:p>
          <a:p>
            <a:pPr marL="138430" marR="508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PhD,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Minnesota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(2005)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MA, University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of Minnesota (2001) 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Design,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Housing,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Apparel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38430" marR="386080">
              <a:lnSpc>
                <a:spcPct val="100000"/>
              </a:lnSpc>
            </a:pP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BA,</a:t>
            </a:r>
            <a:r>
              <a:rPr dirty="0" sz="1100" spc="-3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Macalester</a:t>
            </a:r>
            <a:r>
              <a:rPr dirty="0" sz="1100" spc="-5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College</a:t>
            </a:r>
            <a:r>
              <a:rPr dirty="0" sz="1100" spc="-3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(1998) </a:t>
            </a:r>
            <a:r>
              <a:rPr dirty="0" sz="1100" spc="-22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Art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(Studio)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Academic</a:t>
            </a:r>
            <a:r>
              <a:rPr dirty="0" sz="14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appointments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758" y="3267100"/>
            <a:ext cx="29006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nd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a</a:t>
            </a:r>
            <a:r>
              <a:rPr dirty="0" sz="1100" spc="-1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U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v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r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dirty="0" sz="1100" spc="-10">
                <a:solidFill>
                  <a:srgbClr val="0D0D0D"/>
                </a:solidFill>
                <a:latin typeface="Cambria"/>
                <a:cs typeface="Cambria"/>
              </a:rPr>
              <a:t>i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ty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,</a:t>
            </a:r>
            <a:r>
              <a:rPr dirty="0" sz="1100" spc="-5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B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loo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mi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n</a:t>
            </a:r>
            <a:r>
              <a:rPr dirty="0" sz="1100" spc="-10">
                <a:solidFill>
                  <a:srgbClr val="0D0D0D"/>
                </a:solidFill>
                <a:latin typeface="Cambria"/>
                <a:cs typeface="Cambria"/>
              </a:rPr>
              <a:t>g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t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on</a:t>
            </a:r>
            <a:r>
              <a:rPr dirty="0" sz="1100" spc="-2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(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2011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-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pr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dirty="0" sz="1100" spc="5">
                <a:solidFill>
                  <a:srgbClr val="0D0D0D"/>
                </a:solidFill>
                <a:latin typeface="Cambria"/>
                <a:cs typeface="Cambria"/>
              </a:rPr>
              <a:t>s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e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nt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758" y="3434740"/>
            <a:ext cx="22733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Associate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Professor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758" y="3602380"/>
            <a:ext cx="26968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Eskenazi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School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Art,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Architecture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+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060" y="3917393"/>
            <a:ext cx="2766060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University,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(2004-2011)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Assistant</a:t>
            </a:r>
            <a:r>
              <a:rPr dirty="0" sz="1100" spc="5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Professor</a:t>
            </a:r>
            <a:r>
              <a:rPr dirty="0" sz="1100" spc="6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8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r>
              <a:rPr dirty="0" sz="1100" spc="5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 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App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r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el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M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r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c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ha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nd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isi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n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g</a:t>
            </a:r>
            <a:r>
              <a:rPr dirty="0" sz="1100" spc="-6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n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nt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r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i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or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si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g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6859" y="4688114"/>
            <a:ext cx="2254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Administrative</a:t>
            </a:r>
            <a:r>
              <a:rPr dirty="0" sz="14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appointments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1512" y="5217058"/>
            <a:ext cx="269684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Eskenazi</a:t>
            </a:r>
            <a:r>
              <a:rPr dirty="0" sz="1100" spc="-3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School</a:t>
            </a:r>
            <a:r>
              <a:rPr dirty="0" sz="1100" spc="-2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of</a:t>
            </a:r>
            <a:r>
              <a:rPr dirty="0" sz="1100" spc="-10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0D0D0D"/>
                </a:solidFill>
                <a:latin typeface="Cambria"/>
                <a:cs typeface="Cambria"/>
              </a:rPr>
              <a:t>Art,</a:t>
            </a:r>
            <a:r>
              <a:rPr dirty="0" sz="1100" spc="-2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Architecture</a:t>
            </a:r>
            <a:r>
              <a:rPr dirty="0" sz="1100" spc="-2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+</a:t>
            </a:r>
            <a:r>
              <a:rPr dirty="0" sz="1100" spc="-15">
                <a:solidFill>
                  <a:srgbClr val="0D0D0D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D0D0D"/>
                </a:solidFill>
                <a:latin typeface="Cambria"/>
                <a:cs typeface="Cambria"/>
              </a:rPr>
              <a:t>Design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1512" y="5384698"/>
            <a:ext cx="29343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program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director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(2019-present)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512" y="5552338"/>
            <a:ext cx="26206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Director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Sage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Collection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(2017-2021)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1512" y="5887618"/>
            <a:ext cx="25933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App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</a:t>
            </a:r>
            <a:r>
              <a:rPr dirty="0" sz="1100">
                <a:latin typeface="Cambria"/>
                <a:cs typeface="Cambria"/>
              </a:rPr>
              <a:t>e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 spc="5">
                <a:latin typeface="Cambria"/>
                <a:cs typeface="Cambria"/>
              </a:rPr>
              <a:t>c</a:t>
            </a:r>
            <a:r>
              <a:rPr dirty="0" sz="1100">
                <a:latin typeface="Cambria"/>
                <a:cs typeface="Cambria"/>
              </a:rPr>
              <a:t>ha</a:t>
            </a:r>
            <a:r>
              <a:rPr dirty="0" sz="1100" spc="-5">
                <a:latin typeface="Cambria"/>
                <a:cs typeface="Cambria"/>
              </a:rPr>
              <a:t>nd</a:t>
            </a:r>
            <a:r>
              <a:rPr dirty="0" sz="1100" spc="5">
                <a:latin typeface="Cambria"/>
                <a:cs typeface="Cambria"/>
              </a:rPr>
              <a:t>isi</a:t>
            </a:r>
            <a:r>
              <a:rPr dirty="0" sz="1100" spc="-5">
                <a:latin typeface="Cambria"/>
                <a:cs typeface="Cambria"/>
              </a:rPr>
              <a:t>n</a:t>
            </a:r>
            <a:r>
              <a:rPr dirty="0" sz="1100">
                <a:latin typeface="Cambria"/>
                <a:cs typeface="Cambria"/>
              </a:rPr>
              <a:t>g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n</a:t>
            </a:r>
            <a:r>
              <a:rPr dirty="0" sz="1100">
                <a:latin typeface="Cambria"/>
                <a:cs typeface="Cambria"/>
              </a:rPr>
              <a:t>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</a:t>
            </a:r>
            <a:r>
              <a:rPr dirty="0" sz="1100" spc="-5">
                <a:latin typeface="Cambria"/>
                <a:cs typeface="Cambria"/>
              </a:rPr>
              <a:t>nt</a:t>
            </a:r>
            <a:r>
              <a:rPr dirty="0" sz="1100">
                <a:latin typeface="Cambria"/>
                <a:cs typeface="Cambria"/>
              </a:rPr>
              <a:t>e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 spc="5">
                <a:latin typeface="Cambria"/>
                <a:cs typeface="Cambria"/>
              </a:rPr>
              <a:t>i</a:t>
            </a:r>
            <a:r>
              <a:rPr dirty="0" sz="1100">
                <a:latin typeface="Cambria"/>
                <a:cs typeface="Cambria"/>
              </a:rPr>
              <a:t>or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</a:t>
            </a:r>
            <a:r>
              <a:rPr dirty="0" sz="1100" spc="5">
                <a:latin typeface="Cambria"/>
                <a:cs typeface="Cambria"/>
              </a:rPr>
              <a:t>si</a:t>
            </a:r>
            <a:r>
              <a:rPr dirty="0" sz="1100" spc="-10">
                <a:latin typeface="Cambria"/>
                <a:cs typeface="Cambria"/>
              </a:rPr>
              <a:t>g</a:t>
            </a:r>
            <a:r>
              <a:rPr dirty="0" sz="1100">
                <a:latin typeface="Cambria"/>
                <a:cs typeface="Cambria"/>
              </a:rPr>
              <a:t>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1512" y="6055258"/>
            <a:ext cx="189039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Department</a:t>
            </a:r>
            <a:r>
              <a:rPr dirty="0" sz="1100" spc="-5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Chair</a:t>
            </a:r>
            <a:r>
              <a:rPr dirty="0" sz="1100" spc="-5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(2014-2017)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512" y="6222898"/>
            <a:ext cx="158115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Associate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Chair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(2013-14)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859" y="6652486"/>
            <a:ext cx="1501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Honors</a:t>
            </a:r>
            <a:r>
              <a:rPr dirty="0" sz="14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awards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5899" y="7147204"/>
            <a:ext cx="188722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IU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Institute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Advanced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5899" y="7314844"/>
            <a:ext cx="287972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Grant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for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collaborative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research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-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$3,180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(2022)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5899" y="7650124"/>
            <a:ext cx="16643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IU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Office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Bicentennial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5899" y="7817764"/>
            <a:ext cx="27419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Grant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for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Sage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Collection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-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$10,000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5899" y="8153044"/>
            <a:ext cx="15843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Big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Alliance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5899" y="8320684"/>
            <a:ext cx="308229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Departmental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Executive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Officer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program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(2016-17)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5899" y="8655964"/>
            <a:ext cx="25069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IU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New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Frontiers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Arts</a:t>
            </a:r>
            <a:r>
              <a:rPr dirty="0" sz="1100">
                <a:latin typeface="Cambria"/>
                <a:cs typeface="Cambria"/>
              </a:rPr>
              <a:t> +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Humanities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5899" y="8823604"/>
            <a:ext cx="21336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Grant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for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research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-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$30,000 (2012)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3752" y="1394460"/>
            <a:ext cx="1370075" cy="1825751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4669035" y="3742805"/>
            <a:ext cx="16681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I’m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historian of fashion,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dress,</a:t>
            </a:r>
            <a:r>
              <a:rPr dirty="0" sz="12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dirty="0" sz="12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30">
                <a:solidFill>
                  <a:srgbClr val="FFFFFF"/>
                </a:solidFill>
                <a:latin typeface="Cambria"/>
                <a:cs typeface="Cambria"/>
              </a:rPr>
              <a:t>body.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9035" y="4291445"/>
            <a:ext cx="1726564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My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research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interests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include African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dress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1200" spc="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fashion, Islamic fashion,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 politics of dress,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working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class histories of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dress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US,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museum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collections,</a:t>
            </a:r>
            <a:r>
              <a:rPr dirty="0" sz="12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dirty="0" sz="12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narratives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about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 dress</a:t>
            </a:r>
            <a:r>
              <a:rPr dirty="0" sz="12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dirty="0" sz="12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30">
                <a:solidFill>
                  <a:srgbClr val="FFFFFF"/>
                </a:solidFill>
                <a:latin typeface="Cambria"/>
                <a:cs typeface="Cambria"/>
              </a:rPr>
              <a:t>body.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9035" y="5937365"/>
            <a:ext cx="175260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I’m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currently working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on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a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new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monograph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about the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history</a:t>
            </a:r>
            <a:r>
              <a:rPr dirty="0" sz="12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dirty="0" sz="12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200" spc="1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industry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uniforms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US.</a:t>
            </a:r>
            <a:r>
              <a:rPr dirty="0" sz="1200" spc="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I’m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also gathering data about 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secret society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regalia from </a:t>
            </a:r>
            <a:r>
              <a:rPr dirty="0" sz="1200" spc="-2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dirty="0" sz="12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early 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</a:rPr>
              <a:t>20th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200" spc="-15">
                <a:solidFill>
                  <a:srgbClr val="FFFFFF"/>
                </a:solidFill>
                <a:latin typeface="Cambria"/>
                <a:cs typeface="Cambria"/>
              </a:rPr>
              <a:t>century.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9035" y="7583285"/>
            <a:ext cx="962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h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a</a:t>
            </a:r>
            <a:r>
              <a:rPr dirty="0" sz="1200" spc="-3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k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ou</a:t>
            </a:r>
            <a:r>
              <a:rPr dirty="0" sz="1200" spc="5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@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i</a:t>
            </a:r>
            <a:r>
              <a:rPr dirty="0" sz="1200" spc="-5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u</a:t>
            </a:r>
            <a:r>
              <a:rPr dirty="0" sz="1200" spc="5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.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e</a:t>
            </a:r>
            <a:r>
              <a:rPr dirty="0" sz="1200" spc="-1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d</a:t>
            </a:r>
            <a:r>
              <a:rPr dirty="0" sz="1200">
                <a:solidFill>
                  <a:srgbClr val="FFFFFF"/>
                </a:solidFill>
                <a:latin typeface="Cambria"/>
                <a:cs typeface="Cambria"/>
                <a:hlinkClick r:id="rId3"/>
              </a:rPr>
              <a:t>u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150" y="2712351"/>
            <a:ext cx="4584700" cy="165100"/>
          </a:xfrm>
          <a:custGeom>
            <a:avLst/>
            <a:gdLst/>
            <a:ahLst/>
            <a:cxnLst/>
            <a:rect l="l" t="t" r="r" b="b"/>
            <a:pathLst>
              <a:path w="4584700" h="165100">
                <a:moveTo>
                  <a:pt x="3921239" y="0"/>
                </a:moveTo>
                <a:lnTo>
                  <a:pt x="0" y="0"/>
                </a:lnTo>
                <a:lnTo>
                  <a:pt x="0" y="164592"/>
                </a:lnTo>
                <a:lnTo>
                  <a:pt x="3921239" y="164592"/>
                </a:lnTo>
                <a:lnTo>
                  <a:pt x="3921239" y="0"/>
                </a:lnTo>
                <a:close/>
              </a:path>
              <a:path w="4584700" h="165100">
                <a:moveTo>
                  <a:pt x="4584192" y="0"/>
                </a:moveTo>
                <a:lnTo>
                  <a:pt x="3921252" y="0"/>
                </a:lnTo>
                <a:lnTo>
                  <a:pt x="3921252" y="164592"/>
                </a:lnTo>
                <a:lnTo>
                  <a:pt x="4584192" y="164592"/>
                </a:lnTo>
                <a:lnTo>
                  <a:pt x="4584192" y="0"/>
                </a:lnTo>
                <a:close/>
              </a:path>
            </a:pathLst>
          </a:custGeom>
          <a:solidFill>
            <a:srgbClr val="E6F8F5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1952" y="6236055"/>
          <a:ext cx="3876040" cy="81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6940"/>
                <a:gridCol w="671830"/>
                <a:gridCol w="1016000"/>
              </a:tblGrid>
              <a:tr h="191770">
                <a:tc gridSpan="3">
                  <a:txBody>
                    <a:bodyPr/>
                    <a:lstStyle/>
                    <a:p>
                      <a:pPr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Dominican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University,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Fashion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Merchandising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Design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(2021)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-5">
                          <a:latin typeface="Cambria"/>
                          <a:cs typeface="Cambria"/>
                        </a:rPr>
                        <a:t>Brooklyn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College,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Art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History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(2021)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032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78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Arizona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State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University,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Fashion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Design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(2020)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91135">
                <a:tc gridSpan="2">
                  <a:txBody>
                    <a:bodyPr/>
                    <a:lstStyle/>
                    <a:p>
                      <a:pPr>
                        <a:lnSpc>
                          <a:spcPts val="1255"/>
                        </a:lnSpc>
                        <a:spcBef>
                          <a:spcPts val="150"/>
                        </a:spcBef>
                      </a:pPr>
                      <a:r>
                        <a:rPr dirty="0" sz="1100" spc="-5">
                          <a:latin typeface="Cambria"/>
                          <a:cs typeface="Cambria"/>
                        </a:rPr>
                        <a:t>University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Wisconsin,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Interior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Design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(2014)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246888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859" y="318599"/>
            <a:ext cx="2484755" cy="720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Professional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4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(continued)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Cambria"/>
              <a:cs typeface="Cambria"/>
            </a:endParaRPr>
          </a:p>
          <a:p>
            <a:pPr marL="104775">
              <a:lnSpc>
                <a:spcPct val="100000"/>
              </a:lnSpc>
            </a:pP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Journal</a:t>
            </a:r>
            <a:r>
              <a:rPr dirty="0" sz="1100" spc="-3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manuscript</a:t>
            </a:r>
            <a:r>
              <a:rPr dirty="0" sz="1100" spc="-5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reviewer: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50" y="1168539"/>
            <a:ext cx="23787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Review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 </a:t>
            </a:r>
            <a:r>
              <a:rPr dirty="0" sz="1100">
                <a:latin typeface="Cambria"/>
                <a:cs typeface="Cambria"/>
              </a:rPr>
              <a:t>2012, 2017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150" y="1362087"/>
            <a:ext cx="34093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British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Middle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Eastern Studies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150" y="1554111"/>
            <a:ext cx="244030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Contemporary</a:t>
            </a:r>
            <a:r>
              <a:rPr dirty="0" sz="1100" spc="-5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Islam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(Netherlands):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2014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150" y="1747659"/>
            <a:ext cx="27559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Critical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i="1">
                <a:latin typeface="Cambria"/>
                <a:cs typeface="Cambria"/>
              </a:rPr>
              <a:t> &amp;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Beauty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5150" y="1941207"/>
            <a:ext cx="25330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Design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2017, 2018,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150" y="2133231"/>
            <a:ext cx="13658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Dress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2011,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5150" y="2326779"/>
            <a:ext cx="20745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English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Language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Notes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5150" y="2520327"/>
            <a:ext cx="158305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Theory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 </a:t>
            </a:r>
            <a:r>
              <a:rPr dirty="0" sz="1100">
                <a:latin typeface="Cambria"/>
                <a:cs typeface="Cambria"/>
              </a:rPr>
              <a:t>2019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5150" y="2691912"/>
            <a:ext cx="464058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 spc="-5" i="1">
                <a:latin typeface="Cambria"/>
                <a:cs typeface="Cambria"/>
              </a:rPr>
              <a:t>International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Design,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Technology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Education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2014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5150" y="2905899"/>
            <a:ext cx="294322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Consumer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Sciences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(South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Africa):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5150" y="3099447"/>
            <a:ext cx="23406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Folklore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Research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5150" y="3291471"/>
            <a:ext cx="464058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Middle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Eastern Women’s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 </a:t>
            </a:r>
            <a:r>
              <a:rPr dirty="0" sz="1100">
                <a:latin typeface="Cambria"/>
                <a:cs typeface="Cambria"/>
              </a:rPr>
              <a:t>2015, 2016,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2017, 2018, 2019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5150" y="3485019"/>
            <a:ext cx="21323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i="1">
                <a:latin typeface="Cambria"/>
                <a:cs typeface="Cambria"/>
              </a:rPr>
              <a:t>Religions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(Switzerland):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2019, 2021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150" y="3678567"/>
            <a:ext cx="155765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i="1">
                <a:latin typeface="Cambria"/>
                <a:cs typeface="Cambria"/>
              </a:rPr>
              <a:t>Textile</a:t>
            </a:r>
            <a:r>
              <a:rPr dirty="0" sz="1100" spc="-5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History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5150" y="3870591"/>
            <a:ext cx="32664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spc="-5" i="1">
                <a:latin typeface="Cambria"/>
                <a:cs typeface="Cambria"/>
              </a:rPr>
              <a:t>Women’s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International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Forum </a:t>
            </a:r>
            <a:r>
              <a:rPr dirty="0" sz="1100" spc="-5">
                <a:latin typeface="Cambria"/>
                <a:cs typeface="Cambria"/>
              </a:rPr>
              <a:t>(UK):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2016,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9309" y="4018280"/>
            <a:ext cx="2877820" cy="89916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300"/>
              </a:spcBef>
            </a:pPr>
            <a:r>
              <a:rPr dirty="0" sz="1100" spc="-5" i="1">
                <a:latin typeface="Cambria"/>
                <a:cs typeface="Cambria"/>
              </a:rPr>
              <a:t>Africa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Today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2011</a:t>
            </a:r>
            <a:endParaRPr sz="1100">
              <a:latin typeface="Cambria"/>
              <a:cs typeface="Cambria"/>
            </a:endParaRPr>
          </a:p>
          <a:p>
            <a:pPr marL="95250">
              <a:lnSpc>
                <a:spcPct val="100000"/>
              </a:lnSpc>
              <a:spcBef>
                <a:spcPts val="204"/>
              </a:spcBef>
            </a:pPr>
            <a:r>
              <a:rPr dirty="0" sz="1100" i="1">
                <a:latin typeface="Cambria"/>
                <a:cs typeface="Cambria"/>
              </a:rPr>
              <a:t>Textile: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Cloth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(UK): </a:t>
            </a:r>
            <a:r>
              <a:rPr dirty="0" sz="1100">
                <a:latin typeface="Cambria"/>
                <a:cs typeface="Cambria"/>
              </a:rPr>
              <a:t>2008</a:t>
            </a:r>
            <a:endParaRPr sz="1100">
              <a:latin typeface="Cambria"/>
              <a:cs typeface="Cambria"/>
            </a:endParaRPr>
          </a:p>
          <a:p>
            <a:pPr marL="95250">
              <a:lnSpc>
                <a:spcPct val="100000"/>
              </a:lnSpc>
              <a:spcBef>
                <a:spcPts val="190"/>
              </a:spcBef>
            </a:pPr>
            <a:r>
              <a:rPr dirty="0" sz="1100" spc="-5" i="1">
                <a:latin typeface="Cambria"/>
                <a:cs typeface="Cambria"/>
              </a:rPr>
              <a:t>Western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Black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(US): </a:t>
            </a:r>
            <a:r>
              <a:rPr dirty="0" sz="1100">
                <a:latin typeface="Cambria"/>
                <a:cs typeface="Cambria"/>
              </a:rPr>
              <a:t>2011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Book</a:t>
            </a:r>
            <a:r>
              <a:rPr dirty="0" sz="1100" spc="-2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proposal</a:t>
            </a:r>
            <a:r>
              <a:rPr dirty="0" sz="1100" spc="-2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and</a:t>
            </a:r>
            <a:r>
              <a:rPr dirty="0" sz="1100" spc="-3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manuscript</a:t>
            </a:r>
            <a:r>
              <a:rPr dirty="0" sz="1100" spc="-5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reviewer: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952" y="5079161"/>
            <a:ext cx="30664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Berg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/ Bloomsbury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(2015, 2016,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2019, 2020)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952" y="5297093"/>
            <a:ext cx="30664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(2014,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2015,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952" y="5516549"/>
            <a:ext cx="20701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Oklahoma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(2021)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309" y="5830188"/>
            <a:ext cx="19462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External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reviews</a:t>
            </a:r>
            <a:r>
              <a:rPr dirty="0" sz="1100" spc="-5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for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promotion: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7351776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76859" y="7423391"/>
            <a:ext cx="1557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4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publications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9251" y="7942426"/>
            <a:ext cx="592772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937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(2010) ‘Colonialism </a:t>
            </a:r>
            <a:r>
              <a:rPr dirty="0" sz="1100" spc="-5">
                <a:latin typeface="Cambria"/>
                <a:cs typeface="Cambria"/>
              </a:rPr>
              <a:t>to Independence </a:t>
            </a:r>
            <a:r>
              <a:rPr dirty="0" sz="1100">
                <a:latin typeface="Cambria"/>
                <a:cs typeface="Cambria"/>
              </a:rPr>
              <a:t>(Africa),’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World Dress 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volume 1,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eds.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Joanne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B. </a:t>
            </a:r>
            <a:r>
              <a:rPr dirty="0" sz="1100">
                <a:latin typeface="Cambria"/>
                <a:cs typeface="Cambria"/>
              </a:rPr>
              <a:t>Eicher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Doran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Ross,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Oxford: Berg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Publishers,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44-50.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(2008), </a:t>
            </a:r>
            <a:r>
              <a:rPr dirty="0" sz="1100" spc="-5">
                <a:latin typeface="Cambria"/>
                <a:cs typeface="Cambria"/>
              </a:rPr>
              <a:t>‘Body </a:t>
            </a:r>
            <a:r>
              <a:rPr dirty="0" sz="1100">
                <a:latin typeface="Cambria"/>
                <a:cs typeface="Cambria"/>
              </a:rPr>
              <a:t>Adornment and Clothing: Trade,’ </a:t>
            </a:r>
            <a:r>
              <a:rPr dirty="0" sz="1100" i="1">
                <a:latin typeface="Cambria"/>
                <a:cs typeface="Cambria"/>
              </a:rPr>
              <a:t>New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Africa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eds. John </a:t>
            </a:r>
            <a:r>
              <a:rPr dirty="0" sz="1100" spc="-5">
                <a:latin typeface="Cambria"/>
                <a:cs typeface="Cambria"/>
              </a:rPr>
              <a:t>Middleton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Joseph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C.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Miller,’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New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251-253.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2315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858" y="313836"/>
            <a:ext cx="6113780" cy="3682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4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publications</a:t>
            </a:r>
            <a:r>
              <a:rPr dirty="0" sz="1400" spc="-5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(continued)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Cambria"/>
              <a:cs typeface="Cambria"/>
            </a:endParaRPr>
          </a:p>
          <a:p>
            <a:pPr marL="126364" marR="17843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‘Islamic Dress,’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250-254.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6364" marR="508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</a:t>
            </a:r>
            <a:r>
              <a:rPr dirty="0" sz="1100" spc="-5">
                <a:latin typeface="Cambria"/>
                <a:cs typeface="Cambria"/>
              </a:rPr>
              <a:t>‘Jilbab,’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Scribner’s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288-290.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6364" marR="23939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</a:t>
            </a:r>
            <a:r>
              <a:rPr dirty="0" sz="1100" spc="-5">
                <a:latin typeface="Cambria"/>
                <a:cs typeface="Cambria"/>
              </a:rPr>
              <a:t>‘Plain </a:t>
            </a:r>
            <a:r>
              <a:rPr dirty="0" sz="1100">
                <a:latin typeface="Cambria"/>
                <a:cs typeface="Cambria"/>
              </a:rPr>
              <a:t>Weave,’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416-417.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6364" marR="23622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‘Twill Weave,’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</a:t>
            </a:r>
            <a:r>
              <a:rPr dirty="0" sz="1100" spc="-2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419-421.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6364" marR="23939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‘Satin Weave,’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417-419.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6364" marR="1079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 </a:t>
            </a:r>
            <a:r>
              <a:rPr dirty="0" sz="1100" spc="-5">
                <a:latin typeface="Cambria"/>
                <a:cs typeface="Cambria"/>
              </a:rPr>
              <a:t>‘Jacquard </a:t>
            </a:r>
            <a:r>
              <a:rPr dirty="0" sz="1100">
                <a:latin typeface="Cambria"/>
                <a:cs typeface="Cambria"/>
              </a:rPr>
              <a:t>Weave,’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Clothing </a:t>
            </a:r>
            <a:r>
              <a:rPr dirty="0" sz="1100" spc="-5" i="1">
                <a:latin typeface="Cambria"/>
                <a:cs typeface="Cambria"/>
              </a:rPr>
              <a:t>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ed. Valerie Steele, New </a:t>
            </a:r>
            <a:r>
              <a:rPr dirty="0" sz="1100" spc="-5">
                <a:latin typeface="Cambria"/>
                <a:cs typeface="Cambria"/>
              </a:rPr>
              <a:t>York: </a:t>
            </a:r>
            <a:r>
              <a:rPr dirty="0" sz="1100">
                <a:latin typeface="Cambria"/>
                <a:cs typeface="Cambria"/>
              </a:rPr>
              <a:t>Charles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Scribner’s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Sons,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p. </a:t>
            </a:r>
            <a:r>
              <a:rPr dirty="0" sz="1100">
                <a:latin typeface="Cambria"/>
                <a:cs typeface="Cambria"/>
              </a:rPr>
              <a:t>415.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Cambria"/>
              <a:cs typeface="Cambria"/>
            </a:endParaRPr>
          </a:p>
          <a:p>
            <a:pPr marL="126364">
              <a:lnSpc>
                <a:spcPct val="100000"/>
              </a:lnSpc>
            </a:pP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Published</a:t>
            </a:r>
            <a:r>
              <a:rPr dirty="0" sz="1100" spc="-5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book</a:t>
            </a:r>
            <a:r>
              <a:rPr dirty="0" sz="1100" spc="-3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reviews: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758" y="4157776"/>
            <a:ext cx="42405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Long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Live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President! Portrait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Cloths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from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 spc="-5" i="1">
                <a:latin typeface="Cambria"/>
                <a:cs typeface="Cambria"/>
              </a:rPr>
              <a:t>Africa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Today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637" y="4304127"/>
            <a:ext cx="5998845" cy="11195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Essential Art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African </a:t>
            </a:r>
            <a:r>
              <a:rPr dirty="0" sz="1100" i="1">
                <a:latin typeface="Cambria"/>
                <a:cs typeface="Cambria"/>
              </a:rPr>
              <a:t>Textiles</a:t>
            </a:r>
            <a:r>
              <a:rPr dirty="0" sz="1100" spc="2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Review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2009)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100" i="1">
                <a:latin typeface="Cambria"/>
                <a:cs typeface="Cambria"/>
              </a:rPr>
              <a:t>Bogolan: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Shaping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Through </a:t>
            </a:r>
            <a:r>
              <a:rPr dirty="0" sz="1100" i="1">
                <a:latin typeface="Cambria"/>
                <a:cs typeface="Cambria"/>
              </a:rPr>
              <a:t>Cloth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Contemporary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Mali</a:t>
            </a:r>
            <a:r>
              <a:rPr dirty="0" sz="1100">
                <a:latin typeface="Cambria"/>
                <a:cs typeface="Cambria"/>
              </a:rPr>
              <a:t>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2nd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ed.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Studies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Review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2009)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100" i="1">
                <a:latin typeface="Cambria"/>
                <a:cs typeface="Cambria"/>
              </a:rPr>
              <a:t>Mode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5" i="1">
                <a:latin typeface="Cambria"/>
                <a:cs typeface="Cambria"/>
              </a:rPr>
              <a:t> Afrika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Arts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2009)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100" i="1">
                <a:latin typeface="Cambria"/>
                <a:cs typeface="Cambria"/>
              </a:rPr>
              <a:t>Cloth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West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History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</a:t>
            </a:r>
            <a:r>
              <a:rPr dirty="0" sz="1100" i="1">
                <a:latin typeface="Cambria"/>
                <a:cs typeface="Cambria"/>
              </a:rPr>
              <a:t>Technology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&amp;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2007)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i="1">
                <a:latin typeface="Cambria"/>
                <a:cs typeface="Cambria"/>
              </a:rPr>
              <a:t>Clothing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as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Material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</a:t>
            </a:r>
            <a:r>
              <a:rPr dirty="0" sz="1100" i="1">
                <a:latin typeface="Cambria"/>
                <a:cs typeface="Cambria"/>
              </a:rPr>
              <a:t>Technology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&amp;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5596128"/>
            <a:ext cx="6856730" cy="394970"/>
          </a:xfrm>
          <a:custGeom>
            <a:avLst/>
            <a:gdLst/>
            <a:ahLst/>
            <a:cxnLst/>
            <a:rect l="l" t="t" r="r" b="b"/>
            <a:pathLst>
              <a:path w="6856730" h="394970">
                <a:moveTo>
                  <a:pt x="6856476" y="0"/>
                </a:moveTo>
                <a:lnTo>
                  <a:pt x="0" y="0"/>
                </a:lnTo>
                <a:lnTo>
                  <a:pt x="0" y="394716"/>
                </a:lnTo>
                <a:lnTo>
                  <a:pt x="6856476" y="394716"/>
                </a:lnTo>
                <a:lnTo>
                  <a:pt x="6856476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4853" y="5668121"/>
            <a:ext cx="12160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Campus</a:t>
            </a:r>
            <a:r>
              <a:rPr dirty="0" sz="1400" spc="-6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765" y="6263017"/>
            <a:ext cx="38836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sponsor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Muslim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Women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IU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2021-present)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765" y="6480949"/>
            <a:ext cx="37598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Muslim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Voices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2019-present)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5765" y="6700405"/>
            <a:ext cx="46139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Institute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Advanced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2019-present)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765" y="6918337"/>
            <a:ext cx="37725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Bloomington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Council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(elected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representative,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765" y="7136269"/>
            <a:ext cx="32105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Mediation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BFC </a:t>
            </a:r>
            <a:r>
              <a:rPr dirty="0" sz="1100">
                <a:latin typeface="Cambria"/>
                <a:cs typeface="Cambria"/>
              </a:rPr>
              <a:t>(elected,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5765" y="7355725"/>
            <a:ext cx="33915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spc="-5">
                <a:latin typeface="Cambria"/>
                <a:cs typeface="Cambria"/>
              </a:rPr>
              <a:t>Long-Range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Planning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BFC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2017-20)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5765" y="7573657"/>
            <a:ext cx="524002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>
                <a:latin typeface="Cambria"/>
                <a:cs typeface="Cambria"/>
              </a:rPr>
              <a:t>College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[of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Arts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+ Sciences]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Policy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(elected, 2017-20;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elected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chair,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5765" y="7791589"/>
            <a:ext cx="470662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Board,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Mathers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Museum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World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5">
                <a:latin typeface="Cambria"/>
                <a:cs typeface="Cambria"/>
              </a:rPr>
              <a:t>Cultures(invited,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2013-17)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5765" y="8011045"/>
            <a:ext cx="50393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>
                <a:latin typeface="Cambria"/>
                <a:cs typeface="Cambria"/>
              </a:rPr>
              <a:t>Chair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Undergraduate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Affairs,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Program(invited,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2011-13, 2019-20)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5765" y="8228977"/>
            <a:ext cx="417639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spc="-5">
                <a:latin typeface="Cambria"/>
                <a:cs typeface="Cambria"/>
              </a:rPr>
              <a:t>Mentor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 </a:t>
            </a:r>
            <a:r>
              <a:rPr dirty="0" sz="1100" spc="-5">
                <a:latin typeface="Cambria"/>
                <a:cs typeface="Cambria"/>
              </a:rPr>
              <a:t>Betty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Dlamini,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senior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lecturer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(2018-20)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5765" y="8446909"/>
            <a:ext cx="42392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 spc="-5">
                <a:latin typeface="Cambria"/>
                <a:cs typeface="Cambria"/>
              </a:rPr>
              <a:t>Mentor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Jacinda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Townsend,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assistant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professor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English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(2011-13)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3062" y="8645576"/>
            <a:ext cx="37934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Board,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Office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Women’s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Affairs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(2010-2012)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74586" y="2790698"/>
          <a:ext cx="3773170" cy="819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4795"/>
                <a:gridCol w="549275"/>
                <a:gridCol w="419735"/>
              </a:tblGrid>
              <a:tr h="191135">
                <a:tc gridSpan="3">
                  <a:txBody>
                    <a:bodyPr/>
                    <a:lstStyle/>
                    <a:p>
                      <a:pPr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mbria"/>
                          <a:cs typeface="Cambria"/>
                        </a:rPr>
                        <a:t>Central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Planning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Eskenazi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School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(2014-16)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Department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executive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(2011-2014)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Promotion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tenure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(2011-2014)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032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 gridSpan="2">
                  <a:txBody>
                    <a:bodyPr/>
                    <a:lstStyle/>
                    <a:p>
                      <a:pPr>
                        <a:lnSpc>
                          <a:spcPts val="1255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Search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screen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committee,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chair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(2010-12,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2013-14)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586" y="855560"/>
          <a:ext cx="3403600" cy="1036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6130"/>
                <a:gridCol w="163194"/>
                <a:gridCol w="975360"/>
                <a:gridCol w="207010"/>
              </a:tblGrid>
              <a:tr h="191135">
                <a:tc gridSpan="2">
                  <a:txBody>
                    <a:bodyPr/>
                    <a:lstStyle/>
                    <a:p>
                      <a:pPr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Science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Fest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(2018-2020)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84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Curricular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intellectual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property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(2018)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84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Search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Fashion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Design,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chair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(2018-19)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032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780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Search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committee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Fashion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Design,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member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(2017-18)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E6F8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ts val="1255"/>
                        </a:lnSpc>
                        <a:spcBef>
                          <a:spcPts val="1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Faculty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Advisory</a:t>
                      </a:r>
                      <a:r>
                        <a:rPr dirty="0" sz="1100" spc="-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Board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(2016-17)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E6F8F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263652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859" y="335673"/>
            <a:ext cx="3604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School</a:t>
            </a:r>
            <a:r>
              <a:rPr dirty="0" sz="14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(Eskenazi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School,</a:t>
            </a:r>
            <a:r>
              <a:rPr dirty="0" sz="1400" spc="-4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2016-present)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148839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69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6859" y="2220840"/>
            <a:ext cx="3053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Department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(AMID,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2004-2016)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030" y="3592277"/>
            <a:ext cx="3618229" cy="682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900"/>
              </a:lnSpc>
              <a:spcBef>
                <a:spcPts val="100"/>
              </a:spcBef>
            </a:pPr>
            <a:r>
              <a:rPr dirty="0" sz="1100" spc="-5">
                <a:latin typeface="Cambria"/>
                <a:cs typeface="Cambria"/>
              </a:rPr>
              <a:t>Undergraduate </a:t>
            </a:r>
            <a:r>
              <a:rPr dirty="0" sz="1100">
                <a:latin typeface="Cambria"/>
                <a:cs typeface="Cambria"/>
              </a:rPr>
              <a:t>Teaching </a:t>
            </a:r>
            <a:r>
              <a:rPr dirty="0" sz="1100" spc="-5">
                <a:latin typeface="Cambria"/>
                <a:cs typeface="Cambria"/>
              </a:rPr>
              <a:t>Intern </a:t>
            </a:r>
            <a:r>
              <a:rPr dirty="0" sz="1100">
                <a:latin typeface="Cambria"/>
                <a:cs typeface="Cambria"/>
              </a:rPr>
              <a:t>policy committee (2007-08)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Scholarship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(2005-07)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Kappa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Omicron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Nu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honor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(2004-07)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4451603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5"/>
                </a:lnTo>
                <a:lnTo>
                  <a:pt x="6858000" y="394715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76859" y="4523520"/>
            <a:ext cx="10807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u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l</a:t>
            </a: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ser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ic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586" y="5090972"/>
            <a:ext cx="55251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Elected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Trustees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Islamic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Center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(2013-2022)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4586" y="5308904"/>
            <a:ext cx="308229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Chair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Trustees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ICOB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(2016-2021)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5722620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5"/>
                </a:lnTo>
                <a:lnTo>
                  <a:pt x="6858000" y="394715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6859" y="5794875"/>
            <a:ext cx="21234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Dress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Body</a:t>
            </a:r>
            <a:r>
              <a:rPr dirty="0" sz="1400" spc="-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Association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389" y="6272403"/>
            <a:ext cx="598805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co-founded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DBA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now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serve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co-director.</a:t>
            </a:r>
            <a:r>
              <a:rPr dirty="0" sz="1100" spc="2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registered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501(c)(3) organization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6389" y="6440042"/>
            <a:ext cx="598805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that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fosters</a:t>
            </a:r>
            <a:r>
              <a:rPr dirty="0" sz="1100" spc="-5">
                <a:latin typeface="Cambria"/>
                <a:cs typeface="Cambria"/>
              </a:rPr>
              <a:t> interdisciplinary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scholarship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body,</a:t>
            </a:r>
            <a:r>
              <a:rPr dirty="0" sz="1100">
                <a:latin typeface="Cambria"/>
                <a:cs typeface="Cambria"/>
              </a:rPr>
              <a:t> it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operates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entirely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online.</a:t>
            </a:r>
            <a:r>
              <a:rPr dirty="0" sz="1100" spc="2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Our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first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389" y="6607682"/>
            <a:ext cx="46609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annual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conference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November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featured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26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speakers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15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countries.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6389" y="6942963"/>
            <a:ext cx="174117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From</a:t>
            </a:r>
            <a:r>
              <a:rPr dirty="0" sz="1100" spc="-4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our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mission</a:t>
            </a:r>
            <a:r>
              <a:rPr dirty="0" sz="1100" spc="-5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statement: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6389" y="7110603"/>
            <a:ext cx="549719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‘Dress’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highly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inclusive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concept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that includes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all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varieties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body </a:t>
            </a:r>
            <a:r>
              <a:rPr dirty="0" sz="1100">
                <a:latin typeface="Cambria"/>
                <a:cs typeface="Cambria"/>
              </a:rPr>
              <a:t>supplements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body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6389" y="7278243"/>
            <a:ext cx="57835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modifications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found 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human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around 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world.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It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not limited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clothing,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6389" y="7445882"/>
            <a:ext cx="57835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particular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time,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place,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economic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structure.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mission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the DBA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</a:t>
            </a:r>
            <a:r>
              <a:rPr dirty="0" sz="1100" spc="-5">
                <a:latin typeface="Cambria"/>
                <a:cs typeface="Cambria"/>
              </a:rPr>
              <a:t> 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bring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6389" y="7613522"/>
            <a:ext cx="59182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together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scholars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diverse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disciplines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areas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world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share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research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about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6389" y="7781163"/>
            <a:ext cx="59182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5">
                <a:latin typeface="Cambria"/>
                <a:cs typeface="Cambria"/>
              </a:rPr>
              <a:t>body </a:t>
            </a:r>
            <a:r>
              <a:rPr dirty="0" sz="1100">
                <a:latin typeface="Cambria"/>
                <a:cs typeface="Cambria"/>
              </a:rPr>
              <a:t>practices,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offer quality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opportunities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networking,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forge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links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with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like-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6389" y="7948803"/>
            <a:ext cx="22802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minded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individuals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organizations.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6103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28"/>
                </a:lnTo>
                <a:lnTo>
                  <a:pt x="6858000" y="394728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859" y="237869"/>
            <a:ext cx="3432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Active</a:t>
            </a:r>
            <a:r>
              <a:rPr dirty="0" sz="14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memberships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dirty="0" sz="1400" spc="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professional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societies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598" y="678279"/>
            <a:ext cx="2707005" cy="1870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(North</a:t>
            </a:r>
            <a:r>
              <a:rPr dirty="0" sz="1100">
                <a:latin typeface="Cambria"/>
                <a:cs typeface="Cambria"/>
              </a:rPr>
              <a:t> America)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2"/>
              </a:rPr>
              <a:t>https://costumesocietyamerica.com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1625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Historians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(UK)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3"/>
              </a:rPr>
              <a:t>https://dresshistorians.org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mbria"/>
              <a:cs typeface="Cambria"/>
            </a:endParaRPr>
          </a:p>
          <a:p>
            <a:pPr marL="12700" marR="63436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Popular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(PCA)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  <a:hlinkClick r:id="rId4"/>
              </a:rPr>
              <a:t>https://pcaaca.org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/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11557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Body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(international)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5"/>
              </a:rPr>
              <a:t>https://www.dress-body-association.org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779776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69">
                <a:moveTo>
                  <a:pt x="6858000" y="0"/>
                </a:moveTo>
                <a:lnTo>
                  <a:pt x="0" y="0"/>
                </a:lnTo>
                <a:lnTo>
                  <a:pt x="0" y="394715"/>
                </a:lnTo>
                <a:lnTo>
                  <a:pt x="6858000" y="394715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76859" y="2851983"/>
            <a:ext cx="5229860" cy="2180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Affiliations</a:t>
            </a:r>
            <a:r>
              <a:rPr dirty="0" sz="1400" spc="-4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at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Indiana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University</a:t>
            </a:r>
            <a:endParaRPr sz="1400">
              <a:latin typeface="Cambria"/>
              <a:cs typeface="Cambria"/>
            </a:endParaRPr>
          </a:p>
          <a:p>
            <a:pPr marL="137160" marR="1614170">
              <a:lnSpc>
                <a:spcPct val="150000"/>
              </a:lnSpc>
              <a:spcBef>
                <a:spcPts val="1425"/>
              </a:spcBef>
            </a:pPr>
            <a:r>
              <a:rPr dirty="0" sz="1100">
                <a:latin typeface="Cambria"/>
                <a:cs typeface="Cambria"/>
              </a:rPr>
              <a:t>Core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faculty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Curatorship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program,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2021-present </a:t>
            </a:r>
            <a:r>
              <a:rPr dirty="0" sz="1100" spc="-2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Adjunct </a:t>
            </a:r>
            <a:r>
              <a:rPr dirty="0" sz="1100">
                <a:latin typeface="Cambria"/>
                <a:cs typeface="Cambria"/>
              </a:rPr>
              <a:t>Associate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Professor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Art </a:t>
            </a:r>
            <a:r>
              <a:rPr dirty="0" sz="1100">
                <a:latin typeface="Cambria"/>
                <a:cs typeface="Cambria"/>
              </a:rPr>
              <a:t>History,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2017-present</a:t>
            </a:r>
            <a:endParaRPr sz="1100">
              <a:latin typeface="Cambria"/>
              <a:cs typeface="Cambria"/>
            </a:endParaRPr>
          </a:p>
          <a:p>
            <a:pPr marL="137160" marR="5080">
              <a:lnSpc>
                <a:spcPct val="150000"/>
              </a:lnSpc>
            </a:pPr>
            <a:r>
              <a:rPr dirty="0" sz="1100" spc="-5">
                <a:latin typeface="Cambria"/>
                <a:cs typeface="Cambria"/>
              </a:rPr>
              <a:t>Adjunct </a:t>
            </a:r>
            <a:r>
              <a:rPr dirty="0" sz="1100">
                <a:latin typeface="Cambria"/>
                <a:cs typeface="Cambria"/>
              </a:rPr>
              <a:t>Associate Professor of Middle Eastern </a:t>
            </a:r>
            <a:r>
              <a:rPr dirty="0" sz="1100" spc="-5">
                <a:latin typeface="Cambria"/>
                <a:cs typeface="Cambria"/>
              </a:rPr>
              <a:t>Languages </a:t>
            </a:r>
            <a:r>
              <a:rPr dirty="0" sz="1100">
                <a:latin typeface="Cambria"/>
                <a:cs typeface="Cambria"/>
              </a:rPr>
              <a:t>and Cultures,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2014-present </a:t>
            </a:r>
            <a:r>
              <a:rPr dirty="0" sz="1100" spc="-229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Adjunct </a:t>
            </a:r>
            <a:r>
              <a:rPr dirty="0" sz="1100">
                <a:latin typeface="Cambria"/>
                <a:cs typeface="Cambria"/>
              </a:rPr>
              <a:t>Associate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Professor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Anthropology,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2009-present</a:t>
            </a:r>
            <a:endParaRPr sz="1100">
              <a:latin typeface="Cambria"/>
              <a:cs typeface="Cambria"/>
            </a:endParaRPr>
          </a:p>
          <a:p>
            <a:pPr marL="136525" marR="1501775">
              <a:lnSpc>
                <a:spcPct val="150000"/>
              </a:lnSpc>
            </a:pPr>
            <a:r>
              <a:rPr dirty="0" sz="1100">
                <a:latin typeface="Cambria"/>
                <a:cs typeface="Cambria"/>
              </a:rPr>
              <a:t>Affiliate,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Center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Middle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East,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2010-present </a:t>
            </a:r>
            <a:r>
              <a:rPr dirty="0" sz="1100" spc="-2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Affiliate,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Islamic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Program,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2008-present</a:t>
            </a:r>
            <a:endParaRPr sz="1100">
              <a:latin typeface="Cambria"/>
              <a:cs typeface="Cambria"/>
            </a:endParaRPr>
          </a:p>
          <a:p>
            <a:pPr marL="136525">
              <a:lnSpc>
                <a:spcPct val="100000"/>
              </a:lnSpc>
              <a:spcBef>
                <a:spcPts val="655"/>
              </a:spcBef>
            </a:pPr>
            <a:r>
              <a:rPr dirty="0" sz="1100">
                <a:latin typeface="Cambria"/>
                <a:cs typeface="Cambria"/>
              </a:rPr>
              <a:t>Affiliate,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Program,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2004-present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5317235"/>
            <a:ext cx="6858000" cy="708660"/>
          </a:xfrm>
          <a:custGeom>
            <a:avLst/>
            <a:gdLst/>
            <a:ahLst/>
            <a:cxnLst/>
            <a:rect l="l" t="t" r="r" b="b"/>
            <a:pathLst>
              <a:path w="6858000" h="708660">
                <a:moveTo>
                  <a:pt x="6858000" y="0"/>
                </a:moveTo>
                <a:lnTo>
                  <a:pt x="0" y="0"/>
                </a:lnTo>
                <a:lnTo>
                  <a:pt x="0" y="708659"/>
                </a:lnTo>
                <a:lnTo>
                  <a:pt x="6858000" y="708659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4856" y="5647927"/>
            <a:ext cx="101663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FFFF"/>
                </a:solidFill>
                <a:latin typeface="Cambria"/>
                <a:cs typeface="Cambria"/>
              </a:rPr>
              <a:t>Research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624" y="6200865"/>
            <a:ext cx="385952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mbria"/>
                <a:cs typeface="Cambria"/>
              </a:rPr>
              <a:t>All</a:t>
            </a:r>
            <a:r>
              <a:rPr dirty="0" sz="1100" spc="-20" b="1">
                <a:latin typeface="Cambria"/>
                <a:cs typeface="Cambria"/>
              </a:rPr>
              <a:t> </a:t>
            </a:r>
            <a:r>
              <a:rPr dirty="0" sz="1100" spc="-5" b="1">
                <a:latin typeface="Cambria"/>
                <a:cs typeface="Cambria"/>
              </a:rPr>
              <a:t>publications</a:t>
            </a:r>
            <a:r>
              <a:rPr dirty="0" sz="1100" spc="-15" b="1">
                <a:latin typeface="Cambria"/>
                <a:cs typeface="Cambria"/>
              </a:rPr>
              <a:t> </a:t>
            </a:r>
            <a:r>
              <a:rPr dirty="0" sz="1100" spc="-5" b="1">
                <a:latin typeface="Cambria"/>
                <a:cs typeface="Cambria"/>
              </a:rPr>
              <a:t>are</a:t>
            </a:r>
            <a:r>
              <a:rPr dirty="0" sz="1100" spc="10" b="1">
                <a:latin typeface="Cambria"/>
                <a:cs typeface="Cambria"/>
              </a:rPr>
              <a:t> </a:t>
            </a:r>
            <a:r>
              <a:rPr dirty="0" sz="1100" b="1">
                <a:latin typeface="Cambria"/>
                <a:cs typeface="Cambria"/>
              </a:rPr>
              <a:t>single-authored</a:t>
            </a:r>
            <a:r>
              <a:rPr dirty="0" sz="1100" spc="-10" b="1">
                <a:latin typeface="Cambria"/>
                <a:cs typeface="Cambria"/>
              </a:rPr>
              <a:t> </a:t>
            </a:r>
            <a:r>
              <a:rPr dirty="0" sz="1100" b="1">
                <a:latin typeface="Cambria"/>
                <a:cs typeface="Cambria"/>
              </a:rPr>
              <a:t>unless</a:t>
            </a:r>
            <a:r>
              <a:rPr dirty="0" sz="1100" spc="-20" b="1">
                <a:latin typeface="Cambria"/>
                <a:cs typeface="Cambria"/>
              </a:rPr>
              <a:t> </a:t>
            </a:r>
            <a:r>
              <a:rPr dirty="0" sz="1100" spc="-5" b="1">
                <a:latin typeface="Cambria"/>
                <a:cs typeface="Cambria"/>
              </a:rPr>
              <a:t>otherwise</a:t>
            </a:r>
            <a:r>
              <a:rPr dirty="0" sz="1100" spc="5" b="1">
                <a:latin typeface="Cambria"/>
                <a:cs typeface="Cambria"/>
              </a:rPr>
              <a:t> </a:t>
            </a:r>
            <a:r>
              <a:rPr dirty="0" sz="1100" b="1">
                <a:latin typeface="Cambria"/>
                <a:cs typeface="Cambria"/>
              </a:rPr>
              <a:t>noted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324" y="6472644"/>
            <a:ext cx="452945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Denotes</a:t>
            </a:r>
            <a:r>
              <a:rPr dirty="0" sz="1100" spc="-5">
                <a:latin typeface="Cambria"/>
                <a:cs typeface="Cambria"/>
              </a:rPr>
              <a:t> work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rank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associate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professor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(not</a:t>
            </a:r>
            <a:r>
              <a:rPr dirty="0" sz="1100" spc="254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considered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tenure)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6812280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6859" y="6883568"/>
            <a:ext cx="4927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B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oo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k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324" y="7420444"/>
            <a:ext cx="61391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(under</a:t>
            </a:r>
            <a:r>
              <a:rPr dirty="0" sz="1100">
                <a:latin typeface="Cambria"/>
                <a:cs typeface="Cambria"/>
              </a:rPr>
              <a:t> contract),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One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Job: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History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American Work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Uniforms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London: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Bloomsbury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4324" y="7588084"/>
            <a:ext cx="42964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progress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draft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currently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50,000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words;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slated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 publication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2024)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4324" y="7923365"/>
            <a:ext cx="60077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JoAnn McGregor,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Heather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Akou,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Nicola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Stylianou,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eds.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(2022),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Creating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Histories: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4324" y="8090425"/>
            <a:ext cx="5518785" cy="16573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 i="1">
                <a:latin typeface="Cambria"/>
                <a:cs typeface="Cambria"/>
              </a:rPr>
              <a:t>Politics,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Museums, and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Sartorial Practices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(360 pages)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624" y="8405979"/>
            <a:ext cx="58273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(2011),</a:t>
            </a:r>
            <a:r>
              <a:rPr dirty="0" sz="1100" spc="245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Politics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Dress</a:t>
            </a:r>
            <a:r>
              <a:rPr dirty="0" sz="1100" spc="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Somali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 pages)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42900"/>
            <a:ext cx="6841490" cy="394970"/>
          </a:xfrm>
          <a:custGeom>
            <a:avLst/>
            <a:gdLst/>
            <a:ahLst/>
            <a:cxnLst/>
            <a:rect l="l" t="t" r="r" b="b"/>
            <a:pathLst>
              <a:path w="6841490" h="394970">
                <a:moveTo>
                  <a:pt x="6841235" y="0"/>
                </a:moveTo>
                <a:lnTo>
                  <a:pt x="0" y="0"/>
                </a:lnTo>
                <a:lnTo>
                  <a:pt x="0" y="394716"/>
                </a:lnTo>
                <a:lnTo>
                  <a:pt x="6841235" y="394716"/>
                </a:lnTo>
                <a:lnTo>
                  <a:pt x="6841235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60305" y="414681"/>
            <a:ext cx="275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Peer-reviewed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articles</a:t>
            </a:r>
            <a:r>
              <a:rPr dirty="0" sz="14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chapters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063" y="946645"/>
            <a:ext cx="56692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press),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‘Islamic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Fashion,’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Routledge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Handbook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Islamic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Ritual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Practice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edited</a:t>
            </a:r>
            <a:r>
              <a:rPr dirty="0" sz="1100" spc="-5">
                <a:latin typeface="Cambria"/>
                <a:cs typeface="Cambria"/>
              </a:rPr>
              <a:t> by</a:t>
            </a:r>
            <a:r>
              <a:rPr dirty="0" sz="1100">
                <a:latin typeface="Cambria"/>
                <a:cs typeface="Cambria"/>
              </a:rPr>
              <a:t> Oliver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1063" y="1114285"/>
            <a:ext cx="13722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L</a:t>
            </a:r>
            <a:r>
              <a:rPr dirty="0" sz="1100">
                <a:latin typeface="Cambria"/>
                <a:cs typeface="Cambria"/>
              </a:rPr>
              <a:t>ea</a:t>
            </a:r>
            <a:r>
              <a:rPr dirty="0" sz="1100" spc="5">
                <a:latin typeface="Cambria"/>
                <a:cs typeface="Cambria"/>
              </a:rPr>
              <a:t>m</a:t>
            </a:r>
            <a:r>
              <a:rPr dirty="0" sz="1100">
                <a:latin typeface="Cambria"/>
                <a:cs typeface="Cambria"/>
              </a:rPr>
              <a:t>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>
                <a:latin typeface="Cambria"/>
                <a:cs typeface="Cambria"/>
              </a:rPr>
              <a:t>5,000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w</a:t>
            </a:r>
            <a:r>
              <a:rPr dirty="0" sz="1100">
                <a:latin typeface="Cambria"/>
                <a:cs typeface="Cambria"/>
              </a:rPr>
              <a:t>o</a:t>
            </a:r>
            <a:r>
              <a:rPr dirty="0" sz="1100" spc="-5">
                <a:latin typeface="Cambria"/>
                <a:cs typeface="Cambria"/>
              </a:rPr>
              <a:t>rd</a:t>
            </a:r>
            <a:r>
              <a:rPr dirty="0" sz="1100" spc="5">
                <a:latin typeface="Cambria"/>
                <a:cs typeface="Cambria"/>
              </a:rPr>
              <a:t>s</a:t>
            </a:r>
            <a:r>
              <a:rPr dirty="0" sz="1100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063" y="1449565"/>
            <a:ext cx="562229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press),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‘Food-Service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Symbolism(s)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Wearing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 Mask,’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Clothing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63" y="1617205"/>
            <a:ext cx="8693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>
                <a:latin typeface="Cambria"/>
                <a:cs typeface="Cambria"/>
              </a:rPr>
              <a:t>6,500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w</a:t>
            </a:r>
            <a:r>
              <a:rPr dirty="0" sz="1100">
                <a:latin typeface="Cambria"/>
                <a:cs typeface="Cambria"/>
              </a:rPr>
              <a:t>o</a:t>
            </a:r>
            <a:r>
              <a:rPr dirty="0" sz="1100" spc="-5">
                <a:latin typeface="Cambria"/>
                <a:cs typeface="Cambria"/>
              </a:rPr>
              <a:t>rd</a:t>
            </a:r>
            <a:r>
              <a:rPr dirty="0" sz="1100" spc="5">
                <a:latin typeface="Cambria"/>
                <a:cs typeface="Cambria"/>
              </a:rPr>
              <a:t>s</a:t>
            </a:r>
            <a:r>
              <a:rPr dirty="0" sz="1100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063" y="1952485"/>
            <a:ext cx="54787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‘Stories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Behind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Why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Matter: </a:t>
            </a:r>
            <a:r>
              <a:rPr dirty="0" sz="1100">
                <a:latin typeface="Cambria"/>
                <a:cs typeface="Cambria"/>
              </a:rPr>
              <a:t>Three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Examples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063" y="2120125"/>
            <a:ext cx="560705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University,’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Creating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spc="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 Histories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>
                <a:latin typeface="Cambria"/>
                <a:cs typeface="Cambria"/>
              </a:rPr>
              <a:t> eds. </a:t>
            </a:r>
            <a:r>
              <a:rPr dirty="0" sz="1100" spc="-5">
                <a:latin typeface="Cambria"/>
                <a:cs typeface="Cambria"/>
              </a:rPr>
              <a:t>JoAnn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McGregor,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Heather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Akou,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Nicola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1063" y="2287765"/>
            <a:ext cx="45904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Stylianou,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229-251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(8,000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063" y="2623045"/>
            <a:ext cx="59912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(2021),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‘Playing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Pocahontas: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Secret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Regalia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Women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United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States,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1900-1950,’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063" y="2790685"/>
            <a:ext cx="31877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Dress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History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5(5): pp. </a:t>
            </a:r>
            <a:r>
              <a:rPr dirty="0" sz="1100">
                <a:latin typeface="Cambria"/>
                <a:cs typeface="Cambria"/>
              </a:rPr>
              <a:t>8-42.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(7,500 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063" y="3125965"/>
            <a:ext cx="577024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(2021),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Politics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Covering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Face: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From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“Burqa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Ban”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>
                <a:latin typeface="Cambria"/>
                <a:cs typeface="Cambria"/>
              </a:rPr>
              <a:t> the Facekini,’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 Theory</a:t>
            </a:r>
            <a:r>
              <a:rPr dirty="0" sz="1100" spc="-5">
                <a:latin typeface="Cambria"/>
                <a:cs typeface="Cambria"/>
              </a:rPr>
              <a:t>,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1063" y="3293605"/>
            <a:ext cx="53873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25(1):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5-30,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originally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published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online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by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Theory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 (9,000 </a:t>
            </a:r>
            <a:r>
              <a:rPr dirty="0" sz="1100" spc="-5">
                <a:latin typeface="Cambria"/>
                <a:cs typeface="Cambria"/>
              </a:rPr>
              <a:t>words),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DOI: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063" y="3461245"/>
            <a:ext cx="210185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10.1080</a:t>
            </a:r>
            <a:r>
              <a:rPr dirty="0" sz="1100" spc="-5">
                <a:latin typeface="Cambria"/>
                <a:cs typeface="Cambria"/>
              </a:rPr>
              <a:t>/</a:t>
            </a:r>
            <a:r>
              <a:rPr dirty="0" sz="1100">
                <a:latin typeface="Cambria"/>
                <a:cs typeface="Cambria"/>
              </a:rPr>
              <a:t>1362704</a:t>
            </a:r>
            <a:r>
              <a:rPr dirty="0" sz="1100" spc="5">
                <a:latin typeface="Cambria"/>
                <a:cs typeface="Cambria"/>
              </a:rPr>
              <a:t>X</a:t>
            </a:r>
            <a:r>
              <a:rPr dirty="0" sz="1100">
                <a:latin typeface="Cambria"/>
                <a:cs typeface="Cambria"/>
              </a:rPr>
              <a:t>.2018.1546491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063" y="3796525"/>
            <a:ext cx="57410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‘Prison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Outside: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Intersections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with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Popular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Culture,’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Fashion,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Style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&amp;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1063" y="3964165"/>
            <a:ext cx="29248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Popular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7(4): pp.</a:t>
            </a:r>
            <a:r>
              <a:rPr dirty="0" sz="1100">
                <a:latin typeface="Cambria"/>
                <a:cs typeface="Cambria"/>
              </a:rPr>
              <a:t> 473-499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(8,000 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1063" y="4299445"/>
            <a:ext cx="56483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‘Freedom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Speech: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Recent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Political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T-shirts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United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States,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Clothing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1063" y="4466636"/>
            <a:ext cx="53187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 spc="-5" i="1">
                <a:latin typeface="Cambria"/>
                <a:cs typeface="Cambria"/>
              </a:rPr>
              <a:t>Cultures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special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issue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‘Dress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During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5">
                <a:latin typeface="Cambria"/>
                <a:cs typeface="Cambria"/>
              </a:rPr>
              <a:t>Times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Unrest,’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6(2):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>
                <a:latin typeface="Cambria"/>
                <a:cs typeface="Cambria"/>
              </a:rPr>
              <a:t> 179-198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(6,000 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063" y="4802365"/>
            <a:ext cx="52076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(2019),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‘Tetela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Amulets: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Reinterpreting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Medical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Anthropology </a:t>
            </a:r>
            <a:r>
              <a:rPr dirty="0" sz="1100">
                <a:latin typeface="Cambria"/>
                <a:cs typeface="Cambria"/>
              </a:rPr>
              <a:t>Collection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 a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1063" y="4970005"/>
            <a:ext cx="52076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Benchmark,’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International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Fashion Studies</a:t>
            </a:r>
            <a:r>
              <a:rPr dirty="0" sz="1100" spc="-5">
                <a:latin typeface="Cambria"/>
                <a:cs typeface="Cambria"/>
              </a:rPr>
              <a:t>, 6(2),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163+ (6,500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DOI: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1063" y="5137645"/>
            <a:ext cx="232918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  <a:hlinkClick r:id="rId2"/>
              </a:rPr>
              <a:t>https://doi.org/10.1386/infs_00002_1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1063" y="5472925"/>
            <a:ext cx="55505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(2019),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‘Политика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сокрытие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лица: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от «запрета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на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паранджу»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к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фейскини’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(Politics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1063" y="5640565"/>
            <a:ext cx="581406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Concealment: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From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Ban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Burqa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>
                <a:latin typeface="Cambria"/>
                <a:cs typeface="Cambria"/>
              </a:rPr>
              <a:t> the Facekini),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Russian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 Theory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53(4):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205-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1063" y="5808205"/>
            <a:ext cx="11201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232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(9,000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1063" y="6143485"/>
            <a:ext cx="596519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(2015),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‘Becoming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Visible: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Role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Internet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Choices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among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Native-Born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Converts to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063" y="6311125"/>
            <a:ext cx="596519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Islam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North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HAWWA: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Women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the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Middle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East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Islamic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World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13(3):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063" y="6478765"/>
            <a:ext cx="162687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279-296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(6,500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1063" y="6814045"/>
            <a:ext cx="561784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(2013),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Brief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Burqini: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Confessions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Controversies,’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Dress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39(1):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25-35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1063" y="6981685"/>
            <a:ext cx="8693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>
                <a:latin typeface="Cambria"/>
                <a:cs typeface="Cambria"/>
              </a:rPr>
              <a:t>5,500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w</a:t>
            </a:r>
            <a:r>
              <a:rPr dirty="0" sz="1100">
                <a:latin typeface="Cambria"/>
                <a:cs typeface="Cambria"/>
              </a:rPr>
              <a:t>o</a:t>
            </a:r>
            <a:r>
              <a:rPr dirty="0" sz="1100" spc="-5">
                <a:latin typeface="Cambria"/>
                <a:cs typeface="Cambria"/>
              </a:rPr>
              <a:t>rd</a:t>
            </a:r>
            <a:r>
              <a:rPr dirty="0" sz="1100" spc="5">
                <a:latin typeface="Cambria"/>
                <a:cs typeface="Cambria"/>
              </a:rPr>
              <a:t>s</a:t>
            </a:r>
            <a:r>
              <a:rPr dirty="0" sz="1100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1063" y="7316965"/>
            <a:ext cx="581152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Changing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Politics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Textiles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Portrayed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Postage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Stamps,’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proceedings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1063" y="7484605"/>
            <a:ext cx="27432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(3,000</a:t>
            </a:r>
            <a:r>
              <a:rPr dirty="0" sz="1100" spc="-5">
                <a:latin typeface="Cambria"/>
                <a:cs typeface="Cambria"/>
              </a:rPr>
              <a:t> words),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1063" y="7652245"/>
            <a:ext cx="50546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  <a:hlinkClick r:id="rId3"/>
              </a:rPr>
              <a:t>https://digitalcommons.unl.edu/cgi/viewcontent.cgi?article=1653&amp;context=tsaconf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8501" y="7967576"/>
            <a:ext cx="5887720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(2010), </a:t>
            </a:r>
            <a:r>
              <a:rPr dirty="0" sz="1100" spc="-5">
                <a:latin typeface="Cambria"/>
                <a:cs typeface="Cambria"/>
              </a:rPr>
              <a:t>’Interpreting </a:t>
            </a:r>
            <a:r>
              <a:rPr dirty="0" sz="1100">
                <a:latin typeface="Cambria"/>
                <a:cs typeface="Cambria"/>
              </a:rPr>
              <a:t>Islam </a:t>
            </a:r>
            <a:r>
              <a:rPr dirty="0" sz="1100" spc="-5">
                <a:latin typeface="Cambria"/>
                <a:cs typeface="Cambria"/>
              </a:rPr>
              <a:t>through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Internet: </a:t>
            </a:r>
            <a:r>
              <a:rPr dirty="0" sz="1100">
                <a:latin typeface="Cambria"/>
                <a:cs typeface="Cambria"/>
              </a:rPr>
              <a:t>Making Sense of </a:t>
            </a:r>
            <a:r>
              <a:rPr dirty="0" sz="1100" spc="-5">
                <a:latin typeface="Cambria"/>
                <a:cs typeface="Cambria"/>
              </a:rPr>
              <a:t>Hijab,’ </a:t>
            </a:r>
            <a:r>
              <a:rPr dirty="0" sz="1100" spc="-5" i="1">
                <a:latin typeface="Cambria"/>
                <a:cs typeface="Cambria"/>
              </a:rPr>
              <a:t>Contemporary Islam </a:t>
            </a:r>
            <a:r>
              <a:rPr dirty="0" sz="1100">
                <a:latin typeface="Cambria"/>
                <a:cs typeface="Cambria"/>
              </a:rPr>
              <a:t>4: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331-346.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334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(2010),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‘Hate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Crimes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Profiling,’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September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11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5" i="1">
                <a:latin typeface="Cambria"/>
                <a:cs typeface="Cambria"/>
              </a:rPr>
              <a:t> Popular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Culture: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Guide</a:t>
            </a:r>
            <a:r>
              <a:rPr dirty="0" sz="1100">
                <a:latin typeface="Cambria"/>
                <a:cs typeface="Cambria"/>
              </a:rPr>
              <a:t>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eds.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Sara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Quay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Damico,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Santa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Barbara,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California: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ABC-CLIO,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29-30.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9644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858" y="272069"/>
            <a:ext cx="3699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Peer-reviewed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articles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dirty="0" sz="1400" spc="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chapters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(continued)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373892"/>
            <a:ext cx="6858000" cy="396240"/>
          </a:xfrm>
          <a:custGeom>
            <a:avLst/>
            <a:gdLst/>
            <a:ahLst/>
            <a:cxnLst/>
            <a:rect l="l" t="t" r="r" b="b"/>
            <a:pathLst>
              <a:path w="6858000" h="396239">
                <a:moveTo>
                  <a:pt x="6858000" y="0"/>
                </a:moveTo>
                <a:lnTo>
                  <a:pt x="0" y="0"/>
                </a:lnTo>
                <a:lnTo>
                  <a:pt x="0" y="396227"/>
                </a:lnTo>
                <a:lnTo>
                  <a:pt x="6858000" y="396227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858" y="717296"/>
            <a:ext cx="6327140" cy="396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(2010),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‘Looking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Like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 </a:t>
            </a:r>
            <a:r>
              <a:rPr dirty="0" sz="1100" spc="-5">
                <a:latin typeface="Cambria"/>
                <a:cs typeface="Cambria"/>
              </a:rPr>
              <a:t>Terrorist,’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September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11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5" i="1">
                <a:latin typeface="Cambria"/>
                <a:cs typeface="Cambria"/>
              </a:rPr>
              <a:t> Popular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Culture: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 </a:t>
            </a:r>
            <a:r>
              <a:rPr dirty="0" sz="1100" spc="-5" i="1">
                <a:latin typeface="Cambria"/>
                <a:cs typeface="Cambria"/>
              </a:rPr>
              <a:t>Guide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eds.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Sara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Quay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Amy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M.</a:t>
            </a:r>
            <a:endParaRPr sz="1100">
              <a:latin typeface="Cambria"/>
              <a:cs typeface="Cambria"/>
            </a:endParaRPr>
          </a:p>
          <a:p>
            <a:pPr marL="8636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Damico,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Santa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Barbara,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California: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ABC-CLIO,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p.</a:t>
            </a:r>
            <a:r>
              <a:rPr dirty="0" sz="1100">
                <a:latin typeface="Cambria"/>
                <a:cs typeface="Cambria"/>
              </a:rPr>
              <a:t> 13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mbria"/>
              <a:cs typeface="Cambria"/>
            </a:endParaRPr>
          </a:p>
          <a:p>
            <a:pPr marL="86360" marR="12700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(2010), ‘Dressing Somali (Some Assembly </a:t>
            </a:r>
            <a:r>
              <a:rPr dirty="0" sz="1100" spc="-5">
                <a:latin typeface="Cambria"/>
                <a:cs typeface="Cambria"/>
              </a:rPr>
              <a:t>Required),’ </a:t>
            </a:r>
            <a:r>
              <a:rPr dirty="0" sz="1100" spc="-5" i="1">
                <a:latin typeface="Cambria"/>
                <a:cs typeface="Cambria"/>
              </a:rPr>
              <a:t>Contemporary African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eds. Suzanne </a:t>
            </a:r>
            <a:r>
              <a:rPr dirty="0" sz="1100" spc="-5">
                <a:latin typeface="Cambria"/>
                <a:cs typeface="Cambria"/>
              </a:rPr>
              <a:t>Gott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Kristyne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Loughran,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191-204.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mbria"/>
              <a:cs typeface="Cambria"/>
            </a:endParaRPr>
          </a:p>
          <a:p>
            <a:pPr marL="86360" marR="18415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(2010),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‘Head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Coverings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Virtual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Umma: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Case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Niqab,’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Proceedings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204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(3,000</a:t>
            </a:r>
            <a:r>
              <a:rPr dirty="0" sz="1100" spc="-5">
                <a:latin typeface="Cambria"/>
                <a:cs typeface="Cambria"/>
              </a:rPr>
              <a:t> words),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  <a:hlinkClick r:id="rId2"/>
              </a:rPr>
              <a:t>http://digitalcommons.unl.edu/tsaconf/3</a:t>
            </a:r>
            <a:r>
              <a:rPr dirty="0" sz="1100" spc="-5">
                <a:latin typeface="Cambria"/>
                <a:cs typeface="Cambria"/>
              </a:rPr>
              <a:t>/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8636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(2008),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‘Documenting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Origins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Somali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Folk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Evidence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Bonaparte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Collection,’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Dress</a:t>
            </a:r>
            <a:endParaRPr sz="1100">
              <a:latin typeface="Cambria"/>
              <a:cs typeface="Cambria"/>
            </a:endParaRPr>
          </a:p>
          <a:p>
            <a:pPr marL="8636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33,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7-19.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86360" marR="30162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(2007), </a:t>
            </a:r>
            <a:r>
              <a:rPr dirty="0" sz="1100" spc="-5">
                <a:latin typeface="Cambria"/>
                <a:cs typeface="Cambria"/>
              </a:rPr>
              <a:t>‘More </a:t>
            </a:r>
            <a:r>
              <a:rPr dirty="0" sz="1100">
                <a:latin typeface="Cambria"/>
                <a:cs typeface="Cambria"/>
              </a:rPr>
              <a:t>than Costume History: Dress in Somali Culture,’ </a:t>
            </a:r>
            <a:r>
              <a:rPr dirty="0" sz="1100" spc="-5" i="1">
                <a:latin typeface="Cambria"/>
                <a:cs typeface="Cambria"/>
              </a:rPr>
              <a:t>Dress Sense: Emotional and Sensory 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Experience </a:t>
            </a:r>
            <a:r>
              <a:rPr dirty="0" sz="1100" i="1">
                <a:latin typeface="Cambria"/>
                <a:cs typeface="Cambria"/>
              </a:rPr>
              <a:t>of the Body </a:t>
            </a:r>
            <a:r>
              <a:rPr dirty="0" sz="1100" spc="-5" i="1">
                <a:latin typeface="Cambria"/>
                <a:cs typeface="Cambria"/>
              </a:rPr>
              <a:t>and </a:t>
            </a:r>
            <a:r>
              <a:rPr dirty="0" sz="1100" i="1">
                <a:latin typeface="Cambria"/>
                <a:cs typeface="Cambria"/>
              </a:rPr>
              <a:t>Clothes</a:t>
            </a:r>
            <a:r>
              <a:rPr dirty="0" sz="1100">
                <a:latin typeface="Cambria"/>
                <a:cs typeface="Cambria"/>
              </a:rPr>
              <a:t>, eds. Donald Clay Johnson and Helen </a:t>
            </a:r>
            <a:r>
              <a:rPr dirty="0" sz="1100" spc="-5">
                <a:latin typeface="Cambria"/>
                <a:cs typeface="Cambria"/>
              </a:rPr>
              <a:t>Bradley </a:t>
            </a:r>
            <a:r>
              <a:rPr dirty="0" sz="1100">
                <a:latin typeface="Cambria"/>
                <a:cs typeface="Cambria"/>
              </a:rPr>
              <a:t>Foster</a:t>
            </a:r>
            <a:r>
              <a:rPr dirty="0" sz="1100" i="1">
                <a:latin typeface="Cambria"/>
                <a:cs typeface="Cambria"/>
              </a:rPr>
              <a:t>, </a:t>
            </a:r>
            <a:r>
              <a:rPr dirty="0" sz="1100" spc="-5">
                <a:latin typeface="Cambria"/>
                <a:cs typeface="Cambria"/>
              </a:rPr>
              <a:t>Oxford: Berg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Publishers,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>
                <a:latin typeface="Cambria"/>
                <a:cs typeface="Cambria"/>
              </a:rPr>
              <a:t>16-22.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86360" marR="20955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(2007), ‘Building a New ‘World Fashion’: Islamic Dress in the 21st </a:t>
            </a:r>
            <a:r>
              <a:rPr dirty="0" sz="1100" spc="-5">
                <a:latin typeface="Cambria"/>
                <a:cs typeface="Cambria"/>
              </a:rPr>
              <a:t>Century,’ </a:t>
            </a:r>
            <a:r>
              <a:rPr dirty="0" sz="1100" spc="-5" i="1">
                <a:latin typeface="Cambria"/>
                <a:cs typeface="Cambria"/>
              </a:rPr>
              <a:t>Fashion Theory </a:t>
            </a:r>
            <a:r>
              <a:rPr dirty="0" sz="1100">
                <a:latin typeface="Cambria"/>
                <a:cs typeface="Cambria"/>
              </a:rPr>
              <a:t>11(4): </a:t>
            </a:r>
            <a:r>
              <a:rPr dirty="0" sz="1100" spc="-5">
                <a:latin typeface="Cambria"/>
                <a:cs typeface="Cambria"/>
              </a:rPr>
              <a:t>pp.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403-421.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8636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‘Nationalism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Without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Nation: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Understanding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Women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Minnesota,’</a:t>
            </a:r>
            <a:endParaRPr sz="1100">
              <a:latin typeface="Cambria"/>
              <a:cs typeface="Cambria"/>
            </a:endParaRPr>
          </a:p>
          <a:p>
            <a:pPr marL="86360">
              <a:lnSpc>
                <a:spcPct val="100000"/>
              </a:lnSpc>
            </a:pPr>
            <a:r>
              <a:rPr dirty="0" sz="1100" spc="-5" i="1">
                <a:latin typeface="Cambria"/>
                <a:cs typeface="Cambria"/>
              </a:rPr>
              <a:t>Fashioning</a:t>
            </a:r>
            <a:r>
              <a:rPr dirty="0" sz="110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Africa:</a:t>
            </a:r>
            <a:r>
              <a:rPr dirty="0" sz="1100" i="1">
                <a:latin typeface="Cambria"/>
                <a:cs typeface="Cambria"/>
              </a:rPr>
              <a:t> Power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Politics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Dress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Bloomington: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50-63.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Editor-reviewed</a:t>
            </a:r>
            <a:r>
              <a:rPr dirty="0" sz="1400" spc="-2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research</a:t>
            </a:r>
            <a:r>
              <a:rPr dirty="0" sz="1400" spc="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publications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689" y="4928615"/>
            <a:ext cx="592582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press),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‘Beyond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Listening: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Systemic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Transformation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Collections,’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689" y="5096255"/>
            <a:ext cx="15849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African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Arts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(1,000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689" y="5431535"/>
            <a:ext cx="596836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(2021),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Униформа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в сфере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услуг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и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маска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как</a:t>
            </a:r>
            <a:r>
              <a:rPr dirty="0" sz="1100" spc="-5">
                <a:latin typeface="Cambria"/>
                <a:cs typeface="Cambria"/>
              </a:rPr>
              <a:t> символ’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(Service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Masks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Symbols),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689" y="5598691"/>
            <a:ext cx="6285230" cy="16827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 spc="-5">
                <a:latin typeface="Cambria"/>
                <a:cs typeface="Cambria"/>
              </a:rPr>
              <a:t>«НОВАЯ НОРМА»: гардеробные </a:t>
            </a:r>
            <a:r>
              <a:rPr dirty="0" sz="1100">
                <a:latin typeface="Cambria"/>
                <a:cs typeface="Cambria"/>
              </a:rPr>
              <a:t>и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телесные</a:t>
            </a:r>
            <a:r>
              <a:rPr dirty="0" sz="1100" spc="-5">
                <a:latin typeface="Cambria"/>
                <a:cs typeface="Cambria"/>
              </a:rPr>
              <a:t> практики </a:t>
            </a:r>
            <a:r>
              <a:rPr dirty="0" sz="1100">
                <a:latin typeface="Cambria"/>
                <a:cs typeface="Cambria"/>
              </a:rPr>
              <a:t>в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эпоху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пандемии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 spc="-5" i="1">
                <a:latin typeface="Cambria"/>
                <a:cs typeface="Cambria"/>
              </a:rPr>
              <a:t>Dressing</a:t>
            </a:r>
            <a:r>
              <a:rPr dirty="0" sz="1100" spc="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1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Body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Practices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689" y="5766380"/>
            <a:ext cx="598106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 i="1">
                <a:latin typeface="Cambria"/>
                <a:cs typeface="Cambria"/>
              </a:rPr>
              <a:t>in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Pandemic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Era</a:t>
            </a:r>
            <a:r>
              <a:rPr dirty="0" sz="1100" spc="-5">
                <a:latin typeface="Cambria"/>
                <a:cs typeface="Cambria"/>
              </a:rPr>
              <a:t>),</a:t>
            </a:r>
            <a:r>
              <a:rPr dirty="0" sz="1100" spc="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Liuda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Aliabieva,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Moscow: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New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Literary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Observer,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165-169.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(2,500 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689" y="6102096"/>
            <a:ext cx="590423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(2021)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'Telling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through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Costumes,’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Art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the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Character: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Highlights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from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Glenn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Close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689" y="6269735"/>
            <a:ext cx="51225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Costume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Collection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London: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Scala </a:t>
            </a:r>
            <a:r>
              <a:rPr dirty="0" sz="1100" spc="-5">
                <a:latin typeface="Cambria"/>
                <a:cs typeface="Cambria"/>
              </a:rPr>
              <a:t>Arts</a:t>
            </a:r>
            <a:r>
              <a:rPr dirty="0" sz="1100">
                <a:latin typeface="Cambria"/>
                <a:cs typeface="Cambria"/>
              </a:rPr>
              <a:t> &amp;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Heritage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Publishers</a:t>
            </a:r>
            <a:r>
              <a:rPr dirty="0" sz="1100" i="1">
                <a:latin typeface="Cambria"/>
                <a:cs typeface="Cambria"/>
              </a:rPr>
              <a:t>,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55-63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(3,000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3689" y="6605016"/>
            <a:ext cx="586613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(2019),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‘Muslim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Berg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Library,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Bibliographic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Guides.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Oxford:</a:t>
            </a:r>
            <a:r>
              <a:rPr dirty="0" sz="1100">
                <a:latin typeface="Cambria"/>
                <a:cs typeface="Cambria"/>
              </a:rPr>
              <a:t> Bloomsbury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3689" y="6772656"/>
            <a:ext cx="32994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Publishing.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DOI: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10.5040/BIBART16002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(5,000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3689" y="7107935"/>
            <a:ext cx="59182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(2018),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Elizabeth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Sage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Historic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Critical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Review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Uses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 Teaching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3689" y="7275576"/>
            <a:ext cx="36106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Research,’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American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Craft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Inquiry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2(2):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52-60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(3,000 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3689" y="7610856"/>
            <a:ext cx="58978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(2014),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‘Burqini,’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Encyclopedia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World Dress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and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spc="-5">
                <a:latin typeface="Cambria"/>
                <a:cs typeface="Cambria"/>
              </a:rPr>
              <a:t>,</a:t>
            </a:r>
            <a:r>
              <a:rPr dirty="0" sz="1100">
                <a:latin typeface="Cambria"/>
                <a:cs typeface="Cambria"/>
              </a:rPr>
              <a:t> volume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11, ed.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Joanne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B.</a:t>
            </a:r>
            <a:r>
              <a:rPr dirty="0" sz="1100">
                <a:latin typeface="Cambria"/>
                <a:cs typeface="Cambria"/>
              </a:rPr>
              <a:t> Eicher.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Oxford: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3689" y="7778495"/>
            <a:ext cx="503872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Bloomsbury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Publishing,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DOI: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10.2752/BEWDF/EDch10721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(3,500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words)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0434" y="8093639"/>
            <a:ext cx="604710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(2010), ‘Somalia,’ </a:t>
            </a:r>
            <a:r>
              <a:rPr dirty="0" sz="1100" spc="-5" i="1">
                <a:latin typeface="Cambria"/>
                <a:cs typeface="Cambria"/>
              </a:rPr>
              <a:t>Encyclopedia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World Dress and Fashion</a:t>
            </a:r>
            <a:r>
              <a:rPr dirty="0" sz="1100" spc="-5">
                <a:latin typeface="Cambria"/>
                <a:cs typeface="Cambria"/>
              </a:rPr>
              <a:t>, </a:t>
            </a:r>
            <a:r>
              <a:rPr dirty="0" sz="1100">
                <a:latin typeface="Cambria"/>
                <a:cs typeface="Cambria"/>
              </a:rPr>
              <a:t>volume 1, eds. </a:t>
            </a:r>
            <a:r>
              <a:rPr dirty="0" sz="1100" spc="-5">
                <a:latin typeface="Cambria"/>
                <a:cs typeface="Cambria"/>
              </a:rPr>
              <a:t>Joanne B. </a:t>
            </a:r>
            <a:r>
              <a:rPr dirty="0" sz="1100">
                <a:latin typeface="Cambria"/>
                <a:cs typeface="Cambria"/>
              </a:rPr>
              <a:t>Eicher and Doran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Ross,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Oxford: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Berg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Publishers,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pp.</a:t>
            </a:r>
            <a:r>
              <a:rPr dirty="0" sz="1100" spc="2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413-420.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132080" indent="-63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(2007-2009), </a:t>
            </a:r>
            <a:r>
              <a:rPr dirty="0" sz="1100" spc="-5">
                <a:latin typeface="Cambria"/>
                <a:cs typeface="Cambria"/>
              </a:rPr>
              <a:t>‘Is </a:t>
            </a:r>
            <a:r>
              <a:rPr dirty="0" sz="1100">
                <a:latin typeface="Cambria"/>
                <a:cs typeface="Cambria"/>
              </a:rPr>
              <a:t>There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‘Islamic’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Dress?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Evidence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Internet</a:t>
            </a:r>
            <a:r>
              <a:rPr dirty="0" sz="1100">
                <a:latin typeface="Cambria"/>
                <a:cs typeface="Cambria"/>
              </a:rPr>
              <a:t> Generation,’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Khil’a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for </a:t>
            </a:r>
            <a:r>
              <a:rPr dirty="0" sz="1100" spc="-2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Textiles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</a:t>
            </a:r>
            <a:r>
              <a:rPr dirty="0" sz="1100" spc="-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2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Islamic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World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3:</a:t>
            </a:r>
            <a:r>
              <a:rPr dirty="0" sz="1100" spc="-5">
                <a:latin typeface="Cambria"/>
                <a:cs typeface="Cambria"/>
              </a:rPr>
              <a:t> pp.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1-16.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8600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859" y="300595"/>
            <a:ext cx="1367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Research</a:t>
            </a:r>
            <a:r>
              <a:rPr dirty="0" sz="1400" spc="-5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lectures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227" y="909408"/>
            <a:ext cx="631571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(2022),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“Company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Policy: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Pullman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Porter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1865-1965,”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America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227" y="1077048"/>
            <a:ext cx="219202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Minneapolis-St.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Paul)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227" y="1412328"/>
            <a:ext cx="618680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(2022),</a:t>
            </a:r>
            <a:r>
              <a:rPr dirty="0" sz="1100" spc="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“Islamic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Anti-Fashion,”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Georgia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“Diversity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Fashion”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series)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227" y="1747608"/>
            <a:ext cx="609790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‘”Tasteful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It’s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Not”: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Rise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Mass-Manufacturing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Waitress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US,’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Popular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227" y="1915248"/>
            <a:ext cx="37522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Culture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online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United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States)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227" y="2250528"/>
            <a:ext cx="60706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(2021),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‘Playing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Pocahontas: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Performing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(White)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Womanhood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Leadership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through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Secret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227" y="2418168"/>
            <a:ext cx="47739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Regalia,’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5">
                <a:latin typeface="Cambria"/>
                <a:cs typeface="Cambria"/>
              </a:rPr>
              <a:t>Body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 online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United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States)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6227" y="2753448"/>
            <a:ext cx="60839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(2020),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‘Fleshing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Out Historical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Fiction: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Influencers,’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5">
                <a:latin typeface="Cambria"/>
                <a:cs typeface="Cambria"/>
              </a:rPr>
              <a:t>Body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6227" y="2921088"/>
            <a:ext cx="180848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online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United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States)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6227" y="3256369"/>
            <a:ext cx="617220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‘Service-Industry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Symbolism(s)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Wearing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Mask,’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New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Normal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symposium,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6227" y="3424008"/>
            <a:ext cx="533019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Research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Network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online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Moscow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by </a:t>
            </a:r>
            <a:r>
              <a:rPr dirty="0" sz="1100" spc="-5" i="1">
                <a:latin typeface="Cambria"/>
                <a:cs typeface="Cambria"/>
              </a:rPr>
              <a:t>Russian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Fashion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Theory</a:t>
            </a:r>
            <a:r>
              <a:rPr dirty="0" sz="1100" spc="-5"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227" y="3759288"/>
            <a:ext cx="61772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(2020),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‘Reflecting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Popular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 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Museums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(or </a:t>
            </a:r>
            <a:r>
              <a:rPr dirty="0" sz="1100" spc="-5">
                <a:latin typeface="Cambria"/>
                <a:cs typeface="Cambria"/>
              </a:rPr>
              <a:t>Not):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Case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Prison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Uniforms,’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Popular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6227" y="3926928"/>
            <a:ext cx="28092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canceled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due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>
                <a:latin typeface="Cambria"/>
                <a:cs typeface="Cambria"/>
              </a:rPr>
              <a:t> COVID-19)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6227" y="4262208"/>
            <a:ext cx="630936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(2018),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‘Globalization,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Scholarship,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Collections: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Elizabeth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Sage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Historic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227" y="4429257"/>
            <a:ext cx="5918200" cy="16573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>
                <a:latin typeface="Cambria"/>
                <a:cs typeface="Cambria"/>
              </a:rPr>
              <a:t>Collection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5">
                <a:latin typeface="Cambria"/>
                <a:cs typeface="Cambria"/>
              </a:rPr>
              <a:t> University,’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Framing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Global symposium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 at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Indiana</a:t>
            </a:r>
            <a:r>
              <a:rPr dirty="0" sz="1100" spc="-5">
                <a:latin typeface="Cambria"/>
                <a:cs typeface="Cambria"/>
              </a:rPr>
              <a:t> University)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6227" y="4765128"/>
            <a:ext cx="58572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(2018),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‘Creating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Histories: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How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Have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Influenced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227" y="4932769"/>
            <a:ext cx="37407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Fashion,’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Craft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Council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Minneapolis)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6227" y="5268048"/>
            <a:ext cx="63722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(2016),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Legacy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</a:t>
            </a:r>
            <a:r>
              <a:rPr dirty="0" sz="1100" spc="-5">
                <a:latin typeface="Cambria"/>
                <a:cs typeface="Cambria"/>
              </a:rPr>
              <a:t>Mary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Warren: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 Collection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 Indiana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Creating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Histories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6227" y="5435688"/>
            <a:ext cx="25215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symposium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(invited,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Brighton,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UK)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6227" y="5770969"/>
            <a:ext cx="632333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(2015),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‘Best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Practices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African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Mary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Warren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Collection,’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6227" y="5938608"/>
            <a:ext cx="222440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San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Antonio)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6227" y="6273888"/>
            <a:ext cx="60731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‘Reflections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Islam,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Gender,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Globalization,’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Department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Middle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6227" y="6441528"/>
            <a:ext cx="482536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Eastern,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South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Asian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Languages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Literatures,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Rutgers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(invited)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6227" y="6789001"/>
            <a:ext cx="595122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(2012),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Changing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Politics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Textiles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</a:t>
            </a:r>
            <a:r>
              <a:rPr dirty="0" sz="1100" spc="-5">
                <a:latin typeface="Cambria"/>
                <a:cs typeface="Cambria"/>
              </a:rPr>
              <a:t> Portrayed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Postage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Stamps,’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6227" y="6956641"/>
            <a:ext cx="24498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Washington,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DC)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6227" y="7291920"/>
            <a:ext cx="591947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Brief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Burqini: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Confessions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Controversies,’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6227" y="7459560"/>
            <a:ext cx="14071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Atlanta)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3662" y="7774566"/>
            <a:ext cx="5744845" cy="8648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(2010),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‘Head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Coverings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Virtual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Umma,’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 in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Lincoln,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Nebraska)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3175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(2010),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‘Islamic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Swimsuits: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Filling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Need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 Creating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New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One?”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Veiled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Constellations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symposium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Toronto)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224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6"/>
                </a:lnTo>
                <a:lnTo>
                  <a:pt x="6858000" y="394716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859" y="340198"/>
            <a:ext cx="2308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Research</a:t>
            </a:r>
            <a:r>
              <a:rPr dirty="0" sz="1400" spc="-2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lectures</a:t>
            </a:r>
            <a:r>
              <a:rPr dirty="0" sz="1400" spc="-5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(continued)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063" y="906044"/>
            <a:ext cx="6047740" cy="7570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(2009), ‘Dressing for Islam: The Role of the </a:t>
            </a:r>
            <a:r>
              <a:rPr dirty="0" sz="1100" spc="-5">
                <a:latin typeface="Cambria"/>
                <a:cs typeface="Cambria"/>
              </a:rPr>
              <a:t>Internet,’ </a:t>
            </a:r>
            <a:r>
              <a:rPr dirty="0" sz="1100">
                <a:latin typeface="Cambria"/>
                <a:cs typeface="Cambria"/>
              </a:rPr>
              <a:t>Society for the </a:t>
            </a:r>
            <a:r>
              <a:rPr dirty="0" sz="1100" spc="-5">
                <a:latin typeface="Cambria"/>
                <a:cs typeface="Cambria"/>
              </a:rPr>
              <a:t>Anthropology </a:t>
            </a:r>
            <a:r>
              <a:rPr dirty="0" sz="1100">
                <a:latin typeface="Cambria"/>
                <a:cs typeface="Cambria"/>
              </a:rPr>
              <a:t>of Religion </a:t>
            </a:r>
            <a:r>
              <a:rPr dirty="0" sz="1100" spc="-5">
                <a:latin typeface="Cambria"/>
                <a:cs typeface="Cambria"/>
              </a:rPr>
              <a:t>(juried,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Pacific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Grove,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California)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6896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(2008),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‘Islamic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Reflecting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Shaping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 Macroculture,’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Anthropological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San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Fransisco)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mbria"/>
              <a:cs typeface="Cambria"/>
            </a:endParaRPr>
          </a:p>
          <a:p>
            <a:pPr marL="12700" marR="23812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(2007),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‘Fashioning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Image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Islamic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Contributions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from</a:t>
            </a:r>
            <a:r>
              <a:rPr dirty="0" sz="1100" spc="-5">
                <a:latin typeface="Cambria"/>
                <a:cs typeface="Cambria"/>
              </a:rPr>
              <a:t> Internet</a:t>
            </a:r>
            <a:r>
              <a:rPr dirty="0" sz="1100">
                <a:latin typeface="Cambria"/>
                <a:cs typeface="Cambria"/>
              </a:rPr>
              <a:t> Commerce,’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American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Council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Study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Islamic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Societies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accepted,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did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not </a:t>
            </a:r>
            <a:r>
              <a:rPr dirty="0" sz="1100" spc="-5">
                <a:latin typeface="Cambria"/>
                <a:cs typeface="Cambria"/>
              </a:rPr>
              <a:t>attend</a:t>
            </a:r>
            <a:r>
              <a:rPr dirty="0" sz="1100">
                <a:latin typeface="Cambria"/>
                <a:cs typeface="Cambria"/>
              </a:rPr>
              <a:t> 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health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reasons)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4889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(2007), </a:t>
            </a:r>
            <a:r>
              <a:rPr dirty="0" sz="1100" spc="-5">
                <a:latin typeface="Cambria"/>
                <a:cs typeface="Cambria"/>
              </a:rPr>
              <a:t>‘Interpreting </a:t>
            </a:r>
            <a:r>
              <a:rPr dirty="0" sz="1100">
                <a:latin typeface="Cambria"/>
                <a:cs typeface="Cambria"/>
              </a:rPr>
              <a:t>Images of Somali Dress: </a:t>
            </a:r>
            <a:r>
              <a:rPr dirty="0" sz="1100" spc="-5">
                <a:latin typeface="Cambria"/>
                <a:cs typeface="Cambria"/>
              </a:rPr>
              <a:t>Photographs </a:t>
            </a:r>
            <a:r>
              <a:rPr dirty="0" sz="1100">
                <a:latin typeface="Cambria"/>
                <a:cs typeface="Cambria"/>
              </a:rPr>
              <a:t>from the </a:t>
            </a:r>
            <a:r>
              <a:rPr dirty="0" sz="1100" spc="-5">
                <a:latin typeface="Cambria"/>
                <a:cs typeface="Cambria"/>
              </a:rPr>
              <a:t>World’s Fair,’ Arts </a:t>
            </a:r>
            <a:r>
              <a:rPr dirty="0" sz="1100">
                <a:latin typeface="Cambria"/>
                <a:cs typeface="Cambria"/>
              </a:rPr>
              <a:t>Council of the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University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Florida)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7340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(2005), ‘The </a:t>
            </a:r>
            <a:r>
              <a:rPr dirty="0" sz="1100" spc="-5">
                <a:latin typeface="Cambria"/>
                <a:cs typeface="Cambria"/>
              </a:rPr>
              <a:t>ABCs </a:t>
            </a:r>
            <a:r>
              <a:rPr dirty="0" sz="1100">
                <a:latin typeface="Cambria"/>
                <a:cs typeface="Cambria"/>
              </a:rPr>
              <a:t>of Somali Dress: </a:t>
            </a:r>
            <a:r>
              <a:rPr dirty="0" sz="1100" spc="-5">
                <a:latin typeface="Cambria"/>
                <a:cs typeface="Cambria"/>
              </a:rPr>
              <a:t>An </a:t>
            </a:r>
            <a:r>
              <a:rPr dirty="0" sz="1100">
                <a:latin typeface="Cambria"/>
                <a:cs typeface="Cambria"/>
              </a:rPr>
              <a:t>Evaluation of </a:t>
            </a:r>
            <a:r>
              <a:rPr dirty="0" sz="1100" spc="-5">
                <a:latin typeface="Cambria"/>
                <a:cs typeface="Cambria"/>
              </a:rPr>
              <a:t>DeLong’s ‘Expert </a:t>
            </a:r>
            <a:r>
              <a:rPr dirty="0" sz="1100">
                <a:latin typeface="Cambria"/>
                <a:cs typeface="Cambria"/>
              </a:rPr>
              <a:t>Viewer’s Framework,’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International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Boston)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33274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(2005),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‘More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than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Definition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Dress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Somali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Aesthetics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the </a:t>
            </a:r>
            <a:r>
              <a:rPr dirty="0" sz="1100" spc="-5">
                <a:latin typeface="Cambria"/>
                <a:cs typeface="Cambria"/>
              </a:rPr>
              <a:t>Body,’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Senses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Sentiments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 at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University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Minnesota)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70104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‘Ruining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Country:</a:t>
            </a:r>
            <a:r>
              <a:rPr dirty="0" sz="1100">
                <a:latin typeface="Cambria"/>
                <a:cs typeface="Cambria"/>
              </a:rPr>
              <a:t> 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Aesthetics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Somali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1960-1991,’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Washington,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DC)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24257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‘From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‘Merikani’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Cloth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>
                <a:latin typeface="Cambria"/>
                <a:cs typeface="Cambria"/>
              </a:rPr>
              <a:t> Life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America: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Cultural Authentication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Imported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Textiles,’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 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Oakland,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California)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514984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(2004),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Construction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‘African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Dress’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Minnesota,’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Arts</a:t>
            </a:r>
            <a:r>
              <a:rPr dirty="0" sz="1100">
                <a:latin typeface="Cambria"/>
                <a:cs typeface="Cambria"/>
              </a:rPr>
              <a:t> Council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the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Boston)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32766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(2003),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‘Ethnic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Dress?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Understanding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Minneapolis-St.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Paul,’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International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Savannah,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Georgia)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23558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(2003),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Case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Somali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Women’s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Minnesota: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Evaluating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Herbert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Blumer’s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Theory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Fashion,’ Making an Appearance: Fashion, Dress, and Consumption </a:t>
            </a:r>
            <a:r>
              <a:rPr dirty="0" sz="1100" spc="-5">
                <a:latin typeface="Cambria"/>
                <a:cs typeface="Cambria"/>
              </a:rPr>
              <a:t>(juried, </a:t>
            </a:r>
            <a:r>
              <a:rPr dirty="0" sz="1100">
                <a:latin typeface="Cambria"/>
                <a:cs typeface="Cambria"/>
              </a:rPr>
              <a:t>symposium at the 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Queensland,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Australia)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1206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(2003),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‘From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Desert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>
                <a:latin typeface="Cambria"/>
                <a:cs typeface="Cambria"/>
              </a:rPr>
              <a:t> Diaspora: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History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Global Influences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Dress,’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Charleston,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South Carolina)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mbria"/>
              <a:cs typeface="Cambria"/>
            </a:endParaRPr>
          </a:p>
          <a:p>
            <a:pPr marL="12700" marR="55244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mbria"/>
                <a:cs typeface="Cambria"/>
              </a:rPr>
              <a:t>(2002),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‘Dressing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Effects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 Trade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Nationalism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Somali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1800-1960,’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Association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Boston)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32385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‘Fashion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West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Africa: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Connections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between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Hand-made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Factory-made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Cloth,’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Cultured </a:t>
            </a:r>
            <a:r>
              <a:rPr dirty="0" sz="1100" spc="-5">
                <a:latin typeface="Cambria"/>
                <a:cs typeface="Cambria"/>
              </a:rPr>
              <a:t>Body: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Body Arts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symposium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at the </a:t>
            </a:r>
            <a:r>
              <a:rPr dirty="0" sz="1100" spc="-5">
                <a:latin typeface="Cambria"/>
                <a:cs typeface="Cambria"/>
              </a:rPr>
              <a:t>University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Iowa)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 marR="9588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(2002),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‘The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Aesthetics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Wrappers: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Transforming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African-American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Consumers,’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(juried,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held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Chicago)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858000" cy="701040"/>
          </a:xfrm>
          <a:custGeom>
            <a:avLst/>
            <a:gdLst/>
            <a:ahLst/>
            <a:cxnLst/>
            <a:rect l="l" t="t" r="r" b="b"/>
            <a:pathLst>
              <a:path w="6858000" h="701040">
                <a:moveTo>
                  <a:pt x="6858000" y="0"/>
                </a:moveTo>
                <a:lnTo>
                  <a:pt x="0" y="0"/>
                </a:lnTo>
                <a:lnTo>
                  <a:pt x="0" y="701040"/>
                </a:lnTo>
                <a:lnTo>
                  <a:pt x="6858000" y="701040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856" y="323296"/>
            <a:ext cx="99568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Teaching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8175" y="937239"/>
            <a:ext cx="7677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P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u</a:t>
            </a: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b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l</a:t>
            </a:r>
            <a:r>
              <a:rPr dirty="0" sz="1100" spc="5">
                <a:solidFill>
                  <a:srgbClr val="00859E"/>
                </a:solidFill>
                <a:latin typeface="Cambria"/>
                <a:cs typeface="Cambria"/>
              </a:rPr>
              <a:t>ic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a</a:t>
            </a: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t</a:t>
            </a:r>
            <a:r>
              <a:rPr dirty="0" sz="1100" spc="5">
                <a:solidFill>
                  <a:srgbClr val="00859E"/>
                </a:solidFill>
                <a:latin typeface="Cambria"/>
                <a:cs typeface="Cambria"/>
              </a:rPr>
              <a:t>i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o</a:t>
            </a: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n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0872" y="1292834"/>
            <a:ext cx="13557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>
                <a:latin typeface="Cambria"/>
                <a:cs typeface="Cambria"/>
              </a:rPr>
              <a:t>2019</a:t>
            </a:r>
            <a:r>
              <a:rPr dirty="0" sz="1100" spc="-5">
                <a:latin typeface="Cambria"/>
                <a:cs typeface="Cambria"/>
              </a:rPr>
              <a:t>)</a:t>
            </a:r>
            <a:r>
              <a:rPr dirty="0" sz="1100">
                <a:latin typeface="Cambria"/>
                <a:cs typeface="Cambria"/>
              </a:rPr>
              <a:t>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‘A</a:t>
            </a:r>
            <a:r>
              <a:rPr dirty="0" sz="1100">
                <a:latin typeface="Cambria"/>
                <a:cs typeface="Cambria"/>
              </a:rPr>
              <a:t>f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 spc="5">
                <a:latin typeface="Cambria"/>
                <a:cs typeface="Cambria"/>
              </a:rPr>
              <a:t>ic</a:t>
            </a:r>
            <a:r>
              <a:rPr dirty="0" sz="1100">
                <a:latin typeface="Cambria"/>
                <a:cs typeface="Cambria"/>
              </a:rPr>
              <a:t>an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e</a:t>
            </a:r>
            <a:r>
              <a:rPr dirty="0" sz="1100" spc="5">
                <a:latin typeface="Cambria"/>
                <a:cs typeface="Cambria"/>
              </a:rPr>
              <a:t>ss</a:t>
            </a:r>
            <a:r>
              <a:rPr dirty="0" sz="1100">
                <a:latin typeface="Cambria"/>
                <a:cs typeface="Cambria"/>
              </a:rPr>
              <a:t>’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872" y="1460474"/>
            <a:ext cx="113728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(2019)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'Aesthetics'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872" y="1628114"/>
            <a:ext cx="14484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(2019)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'Religious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Dress’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872" y="1963394"/>
            <a:ext cx="38963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Lesson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plans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 </a:t>
            </a:r>
            <a:r>
              <a:rPr dirty="0" sz="1100" spc="-5">
                <a:latin typeface="Cambria"/>
                <a:cs typeface="Cambria"/>
              </a:rPr>
              <a:t>Berg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Library,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Bloomsbury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Academic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2356091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69">
                <a:moveTo>
                  <a:pt x="6858000" y="0"/>
                </a:moveTo>
                <a:lnTo>
                  <a:pt x="0" y="0"/>
                </a:lnTo>
                <a:lnTo>
                  <a:pt x="0" y="394728"/>
                </a:lnTo>
                <a:lnTo>
                  <a:pt x="6858000" y="394728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76859" y="2427336"/>
            <a:ext cx="3663315" cy="712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Individualized</a:t>
            </a:r>
            <a:r>
              <a:rPr dirty="0" sz="14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learning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Cambria"/>
              <a:cs typeface="Cambria"/>
            </a:endParaRPr>
          </a:p>
          <a:p>
            <a:pPr marL="153670">
              <a:lnSpc>
                <a:spcPct val="100000"/>
              </a:lnSpc>
            </a:pP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Note:</a:t>
            </a:r>
            <a:r>
              <a:rPr dirty="0" sz="1100" spc="-2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The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Eskenazi</a:t>
            </a:r>
            <a:r>
              <a:rPr dirty="0" sz="1100" spc="-3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School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does</a:t>
            </a:r>
            <a:r>
              <a:rPr dirty="0" sz="1100" spc="-1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not</a:t>
            </a:r>
            <a:r>
              <a:rPr dirty="0" sz="1100" spc="-1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have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any</a:t>
            </a:r>
            <a:r>
              <a:rPr dirty="0" sz="1100" spc="-15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PhD</a:t>
            </a:r>
            <a:r>
              <a:rPr dirty="0" sz="1100" spc="-2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students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672" y="3301746"/>
            <a:ext cx="360489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Liliana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Rocha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(2021-present),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Curatorship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672" y="3637026"/>
            <a:ext cx="609028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 marL="30480"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Lilliana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Rocha (2019), </a:t>
            </a:r>
            <a:r>
              <a:rPr dirty="0" sz="1100" spc="-5">
                <a:latin typeface="Cambria"/>
                <a:cs typeface="Cambria"/>
              </a:rPr>
              <a:t>MFA </a:t>
            </a:r>
            <a:r>
              <a:rPr dirty="0" sz="1100">
                <a:latin typeface="Cambria"/>
                <a:cs typeface="Cambria"/>
              </a:rPr>
              <a:t>student 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Fibers,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independent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course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aesthetics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politics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672" y="3804665"/>
            <a:ext cx="13449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textiles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Columbia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4672" y="4139946"/>
            <a:ext cx="57073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George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(Te)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Silva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(2018), advisor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Individualized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Major Program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(undergraduate), </a:t>
            </a:r>
            <a:r>
              <a:rPr dirty="0" sz="1100">
                <a:latin typeface="Cambria"/>
                <a:cs typeface="Cambria"/>
              </a:rPr>
              <a:t>politics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672" y="4307585"/>
            <a:ext cx="387286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5">
                <a:latin typeface="Cambria"/>
                <a:cs typeface="Cambria"/>
              </a:rPr>
              <a:t> body,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nominated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outstanding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thesis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award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672" y="4642865"/>
            <a:ext cx="460946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Lori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Frye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(2017),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thesis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 MS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672" y="4810505"/>
            <a:ext cx="586676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Defining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Presidential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Look: An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Analysis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 Hillary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Rodham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Clinton’s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Presidential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Campaign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Dress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4672" y="5145785"/>
            <a:ext cx="36798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Rachel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Rose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(2017),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MS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4672" y="5313426"/>
            <a:ext cx="28232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Senior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Cords: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Indiana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Apparel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Phenomenon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4672" y="5648705"/>
            <a:ext cx="321437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Molly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Keogh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(2017),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Studies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4672" y="5816346"/>
            <a:ext cx="52692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Who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Hwe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Wo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Nua/You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See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Your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Sibling: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Locating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Batik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Within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Ghana’s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Textile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Practices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4672" y="6151626"/>
            <a:ext cx="575500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Kristen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Otto</a:t>
            </a:r>
            <a:r>
              <a:rPr dirty="0" sz="1100">
                <a:latin typeface="Cambria"/>
                <a:cs typeface="Cambria"/>
              </a:rPr>
              <a:t> (2017), PhD student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Anthropology,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independent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 course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African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textiles,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672" y="6319265"/>
            <a:ext cx="18275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dress,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museum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collections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4672" y="6654545"/>
            <a:ext cx="516509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Natasha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Heines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(2014),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MFA </a:t>
            </a:r>
            <a:r>
              <a:rPr dirty="0" sz="1100">
                <a:latin typeface="Cambria"/>
                <a:cs typeface="Cambria"/>
              </a:rPr>
              <a:t>student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Fiber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Arts,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oral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defense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4672" y="6989826"/>
            <a:ext cx="549275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Natasha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Heines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5">
                <a:latin typeface="Cambria"/>
                <a:cs typeface="Cambria"/>
              </a:rPr>
              <a:t>Goerge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(Te)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Silva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(2014),</a:t>
            </a:r>
            <a:r>
              <a:rPr dirty="0" sz="1100" spc="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independent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study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course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on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subcultures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672" y="7157466"/>
            <a:ext cx="12166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p</a:t>
            </a:r>
            <a:r>
              <a:rPr dirty="0" sz="1100">
                <a:latin typeface="Cambria"/>
                <a:cs typeface="Cambria"/>
              </a:rPr>
              <a:t>o</a:t>
            </a:r>
            <a:r>
              <a:rPr dirty="0" sz="1100" spc="5">
                <a:latin typeface="Cambria"/>
                <a:cs typeface="Cambria"/>
              </a:rPr>
              <a:t>s</a:t>
            </a:r>
            <a:r>
              <a:rPr dirty="0" sz="1100" spc="-5">
                <a:latin typeface="Cambria"/>
                <a:cs typeface="Cambria"/>
              </a:rPr>
              <a:t>t</a:t>
            </a:r>
            <a:r>
              <a:rPr dirty="0" sz="1100" spc="5">
                <a:latin typeface="Cambria"/>
                <a:cs typeface="Cambria"/>
              </a:rPr>
              <a:t>m</a:t>
            </a:r>
            <a:r>
              <a:rPr dirty="0" sz="1100">
                <a:latin typeface="Cambria"/>
                <a:cs typeface="Cambria"/>
              </a:rPr>
              <a:t>o</a:t>
            </a:r>
            <a:r>
              <a:rPr dirty="0" sz="1100" spc="-5">
                <a:latin typeface="Cambria"/>
                <a:cs typeface="Cambria"/>
              </a:rPr>
              <a:t>d</a:t>
            </a:r>
            <a:r>
              <a:rPr dirty="0" sz="1100">
                <a:latin typeface="Cambria"/>
                <a:cs typeface="Cambria"/>
              </a:rPr>
              <a:t>e</a:t>
            </a:r>
            <a:r>
              <a:rPr dirty="0" sz="1100" spc="-5">
                <a:latin typeface="Cambria"/>
                <a:cs typeface="Cambria"/>
              </a:rPr>
              <a:t>r</a:t>
            </a:r>
            <a:r>
              <a:rPr dirty="0" sz="1100">
                <a:latin typeface="Cambria"/>
                <a:cs typeface="Cambria"/>
              </a:rPr>
              <a:t>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</a:t>
            </a:r>
            <a:r>
              <a:rPr dirty="0" sz="1100" spc="5">
                <a:latin typeface="Cambria"/>
                <a:cs typeface="Cambria"/>
              </a:rPr>
              <a:t>s</a:t>
            </a:r>
            <a:r>
              <a:rPr dirty="0" sz="1100">
                <a:latin typeface="Cambria"/>
                <a:cs typeface="Cambria"/>
              </a:rPr>
              <a:t>h</a:t>
            </a:r>
            <a:r>
              <a:rPr dirty="0" sz="1100" spc="5">
                <a:latin typeface="Cambria"/>
                <a:cs typeface="Cambria"/>
              </a:rPr>
              <a:t>i</a:t>
            </a:r>
            <a:r>
              <a:rPr dirty="0" sz="1100">
                <a:latin typeface="Cambria"/>
                <a:cs typeface="Cambria"/>
              </a:rPr>
              <a:t>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2042" y="7472343"/>
            <a:ext cx="5660390" cy="1032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1315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Catherine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Bishop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(2011), thesis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committee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member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Anthropology </a:t>
            </a:r>
            <a:r>
              <a:rPr dirty="0" sz="1100" spc="-225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African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Occasional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Cloths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Cambria"/>
                <a:cs typeface="Cambria"/>
              </a:rPr>
              <a:t>Petra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Slinkard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(2008),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Dreadlocks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Babylon: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 Techniques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Motivations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for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Wearing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Dreadlocked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Hair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Southern </a:t>
            </a:r>
            <a:r>
              <a:rPr dirty="0" sz="1100" spc="-229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Indiana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6031"/>
            <a:ext cx="6826250" cy="394970"/>
          </a:xfrm>
          <a:custGeom>
            <a:avLst/>
            <a:gdLst/>
            <a:ahLst/>
            <a:cxnLst/>
            <a:rect l="l" t="t" r="r" b="b"/>
            <a:pathLst>
              <a:path w="6826250" h="394970">
                <a:moveTo>
                  <a:pt x="6825996" y="0"/>
                </a:moveTo>
                <a:lnTo>
                  <a:pt x="0" y="0"/>
                </a:lnTo>
                <a:lnTo>
                  <a:pt x="0" y="394716"/>
                </a:lnTo>
                <a:lnTo>
                  <a:pt x="6825996" y="394716"/>
                </a:lnTo>
                <a:lnTo>
                  <a:pt x="6825996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5469" y="327603"/>
            <a:ext cx="2288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Directed</a:t>
            </a:r>
            <a:r>
              <a:rPr dirty="0" sz="1400" spc="-3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learning</a:t>
            </a:r>
            <a:r>
              <a:rPr dirty="0" sz="14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(continued)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644127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69">
                <a:moveTo>
                  <a:pt x="6858000" y="0"/>
                </a:moveTo>
                <a:lnTo>
                  <a:pt x="0" y="0"/>
                </a:lnTo>
                <a:lnTo>
                  <a:pt x="0" y="394728"/>
                </a:lnTo>
                <a:lnTo>
                  <a:pt x="6858000" y="394728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859" y="880281"/>
            <a:ext cx="5646420" cy="207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7470" marR="142367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Sonia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Akhras-Rasad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(2007),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MS 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Comparison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between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Batik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other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Resist-dyed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Textiles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7747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Cambria"/>
                <a:cs typeface="Cambria"/>
              </a:rPr>
              <a:t>Mary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Embry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(2006),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endParaRPr sz="1100">
              <a:latin typeface="Cambria"/>
              <a:cs typeface="Cambria"/>
            </a:endParaRPr>
          </a:p>
          <a:p>
            <a:pPr marL="77470" marR="5080">
              <a:lnSpc>
                <a:spcPct val="100000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Fair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Trade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Service-learning: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Case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 a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Symbiotic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Relationship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Used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to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Institute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 SIFE </a:t>
            </a:r>
            <a:r>
              <a:rPr dirty="0" sz="1100" spc="-2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Program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Cambria"/>
              <a:cs typeface="Cambria"/>
            </a:endParaRPr>
          </a:p>
          <a:p>
            <a:pPr marL="77470" marR="1952625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Jessica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Rall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(2006),</a:t>
            </a:r>
            <a:r>
              <a:rPr dirty="0" sz="1100" spc="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MS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Apparel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Body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Exposure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Theater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1960s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400" spc="-5">
                <a:solidFill>
                  <a:srgbClr val="FFFFFF"/>
                </a:solidFill>
                <a:latin typeface="Cambria"/>
                <a:cs typeface="Cambria"/>
              </a:rPr>
              <a:t>Guest</a:t>
            </a:r>
            <a:r>
              <a:rPr dirty="0" sz="1400" spc="-3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teaching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672" y="3215639"/>
            <a:ext cx="232727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Workshop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IU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India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Gateway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(2021)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672" y="3383279"/>
            <a:ext cx="529653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Politics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Behind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T-Shirts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(2.5 hours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online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for 40+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high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school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students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throughout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India)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4672" y="3718559"/>
            <a:ext cx="3884929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PACE-C100: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Introduction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Theories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Leadership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(2019,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672" y="3885619"/>
            <a:ext cx="3884929" cy="16573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Comparing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US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military</a:t>
            </a:r>
            <a:r>
              <a:rPr dirty="0" sz="1100" spc="-5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uniforms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from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World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War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II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Vietnam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4672" y="4221479"/>
            <a:ext cx="394462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EDUC-E300: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Elementary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Education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Pluralistic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672" y="4388545"/>
            <a:ext cx="4079240" cy="16573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Use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dress/fashion</a:t>
            </a:r>
            <a:r>
              <a:rPr dirty="0" sz="1100" spc="-4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classroom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teaching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using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Sage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Collection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672" y="4724400"/>
            <a:ext cx="191643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HON-H236: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Use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Force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672" y="4892040"/>
            <a:ext cx="23647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Military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uniforms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Sage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Collection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4672" y="5227320"/>
            <a:ext cx="260794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COLL-S103: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Arts</a:t>
            </a:r>
            <a:r>
              <a:rPr dirty="0" sz="1100">
                <a:latin typeface="Cambria"/>
                <a:cs typeface="Cambria"/>
              </a:rPr>
              <a:t> 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War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672" y="5394959"/>
            <a:ext cx="23647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Military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uniforms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Sage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Collection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672" y="5730240"/>
            <a:ext cx="289623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GNDR-G310: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Representation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&amp;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Body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672" y="5897879"/>
            <a:ext cx="391287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History,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aesthetics,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 politics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 the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burqini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(Islamic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swimsuits)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4672" y="6233159"/>
            <a:ext cx="421259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SOAD-A100: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Introduction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 Art,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Design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+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(2017,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2018)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4672" y="6400800"/>
            <a:ext cx="46932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Range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my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teaching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research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design;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my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professional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pathway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4672" y="6736080"/>
            <a:ext cx="391731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SOAD-D277: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Materials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Components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Interior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Design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(2017)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4672" y="6903175"/>
            <a:ext cx="4060825" cy="165735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70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Construction,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identification,</a:t>
            </a:r>
            <a:r>
              <a:rPr dirty="0" sz="1100" spc="-5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uses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textiles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home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furnishings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4672" y="7239000"/>
            <a:ext cx="47421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AMID-R100: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Introduction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to </a:t>
            </a:r>
            <a:r>
              <a:rPr dirty="0" sz="1100">
                <a:latin typeface="Cambria"/>
                <a:cs typeface="Cambria"/>
              </a:rPr>
              <a:t>Retail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Design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&amp;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Merchandising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(2014,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2015,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4672" y="7406640"/>
            <a:ext cx="350774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Examples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from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my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research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on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African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Islamic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4672" y="7741919"/>
            <a:ext cx="37998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AMID-R404: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International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Trade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in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Textiles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and </a:t>
            </a:r>
            <a:r>
              <a:rPr dirty="0" sz="1100" spc="-5">
                <a:latin typeface="Cambria"/>
                <a:cs typeface="Cambria"/>
              </a:rPr>
              <a:t>Apparel </a:t>
            </a:r>
            <a:r>
              <a:rPr dirty="0" sz="1100">
                <a:latin typeface="Cambria"/>
                <a:cs typeface="Cambria"/>
              </a:rPr>
              <a:t>(2011)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4672" y="7909559"/>
            <a:ext cx="25596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Introduction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to global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trade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in/from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Africa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115" y="8224582"/>
            <a:ext cx="4897120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AMID-R100: Introduction </a:t>
            </a:r>
            <a:r>
              <a:rPr dirty="0" sz="1100" spc="-5">
                <a:latin typeface="Cambria"/>
                <a:cs typeface="Cambria"/>
              </a:rPr>
              <a:t>to Apparel </a:t>
            </a:r>
            <a:r>
              <a:rPr dirty="0" sz="1100">
                <a:latin typeface="Cambria"/>
                <a:cs typeface="Cambria"/>
              </a:rPr>
              <a:t>and Textiles (2004, 2005, 2006, 2007, 2011) </a:t>
            </a:r>
            <a:r>
              <a:rPr dirty="0" sz="1100" spc="-229"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Examples</a:t>
            </a:r>
            <a:r>
              <a:rPr dirty="0" sz="1100" spc="-1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from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5">
                <a:solidFill>
                  <a:srgbClr val="7E7E7E"/>
                </a:solidFill>
                <a:latin typeface="Cambria"/>
                <a:cs typeface="Cambria"/>
              </a:rPr>
              <a:t>my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research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on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African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and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Islamic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fashion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3638435"/>
            <a:ext cx="3953510" cy="165100"/>
          </a:xfrm>
          <a:custGeom>
            <a:avLst/>
            <a:gdLst/>
            <a:ahLst/>
            <a:cxnLst/>
            <a:rect l="l" t="t" r="r" b="b"/>
            <a:pathLst>
              <a:path w="3953510" h="165100">
                <a:moveTo>
                  <a:pt x="484619" y="0"/>
                </a:moveTo>
                <a:lnTo>
                  <a:pt x="0" y="0"/>
                </a:lnTo>
                <a:lnTo>
                  <a:pt x="0" y="164592"/>
                </a:lnTo>
                <a:lnTo>
                  <a:pt x="484619" y="164592"/>
                </a:lnTo>
                <a:lnTo>
                  <a:pt x="484619" y="0"/>
                </a:lnTo>
                <a:close/>
              </a:path>
              <a:path w="3953510" h="165100">
                <a:moveTo>
                  <a:pt x="3953256" y="0"/>
                </a:moveTo>
                <a:lnTo>
                  <a:pt x="3953256" y="0"/>
                </a:lnTo>
                <a:lnTo>
                  <a:pt x="484632" y="0"/>
                </a:lnTo>
                <a:lnTo>
                  <a:pt x="484632" y="164592"/>
                </a:lnTo>
                <a:lnTo>
                  <a:pt x="3953256" y="164592"/>
                </a:lnTo>
                <a:lnTo>
                  <a:pt x="3953256" y="0"/>
                </a:lnTo>
                <a:close/>
              </a:path>
            </a:pathLst>
          </a:custGeom>
          <a:solidFill>
            <a:srgbClr val="E6F8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6858000" cy="707390"/>
          </a:xfrm>
          <a:custGeom>
            <a:avLst/>
            <a:gdLst/>
            <a:ahLst/>
            <a:cxnLst/>
            <a:rect l="l" t="t" r="r" b="b"/>
            <a:pathLst>
              <a:path w="6858000" h="707390">
                <a:moveTo>
                  <a:pt x="6858000" y="0"/>
                </a:moveTo>
                <a:lnTo>
                  <a:pt x="0" y="0"/>
                </a:lnTo>
                <a:lnTo>
                  <a:pt x="0" y="707135"/>
                </a:lnTo>
                <a:lnTo>
                  <a:pt x="6858000" y="707135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4856" y="330199"/>
            <a:ext cx="81597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Service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2838" y="935879"/>
            <a:ext cx="10655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0859E"/>
                </a:solidFill>
                <a:latin typeface="Cambria"/>
                <a:cs typeface="Cambria"/>
              </a:rPr>
              <a:t>Media</a:t>
            </a:r>
            <a:r>
              <a:rPr dirty="0" sz="1100" spc="-60">
                <a:solidFill>
                  <a:srgbClr val="00859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00859E"/>
                </a:solidFill>
                <a:latin typeface="Cambria"/>
                <a:cs typeface="Cambria"/>
              </a:rPr>
              <a:t>Interviews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5541" y="1291475"/>
            <a:ext cx="12287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latin typeface="Cambria"/>
                <a:cs typeface="Cambria"/>
              </a:rPr>
              <a:t>El</a:t>
            </a:r>
            <a:r>
              <a:rPr dirty="0" sz="1100" spc="-1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País </a:t>
            </a:r>
            <a:r>
              <a:rPr dirty="0" sz="1100" spc="-5">
                <a:latin typeface="Cambria"/>
                <a:cs typeface="Cambria"/>
              </a:rPr>
              <a:t>(Spain,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541" y="1459115"/>
            <a:ext cx="521271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67070"/>
                </a:solidFill>
                <a:latin typeface="Cambria"/>
                <a:cs typeface="Cambria"/>
                <a:hlinkClick r:id="rId2"/>
              </a:rPr>
              <a:t>https://smoda.elpais.com/moda/harry-styles-senior-cords-universidad-indiana-bode</a:t>
            </a:r>
            <a:r>
              <a:rPr dirty="0" sz="1100" spc="-5">
                <a:solidFill>
                  <a:srgbClr val="767070"/>
                </a:solidFill>
                <a:latin typeface="Cambria"/>
                <a:cs typeface="Cambria"/>
              </a:rPr>
              <a:t>/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541" y="1794395"/>
            <a:ext cx="109664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5">
                <a:latin typeface="Cambria"/>
                <a:cs typeface="Cambria"/>
              </a:rPr>
              <a:t>TV3</a:t>
            </a:r>
            <a:r>
              <a:rPr dirty="0" sz="1100" spc="-5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(Spain,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541" y="1962035"/>
            <a:ext cx="603123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3"/>
              </a:rPr>
              <a:t>https://www.ccma.cat/tv3/alacarta/telenoticies/per-que-molts-nord-americans-no-es-volen-posar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541" y="2129675"/>
            <a:ext cx="30778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la-mascara-per-prevenir-la-covid/video/6050368/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541" y="2464955"/>
            <a:ext cx="124269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Belahdan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5541" y="2632595"/>
            <a:ext cx="313563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4"/>
              </a:rPr>
              <a:t>https://www.youtube.com/watch?v=FkAK7DcIMAg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541" y="2967875"/>
            <a:ext cx="896619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i="1">
                <a:latin typeface="Cambria"/>
                <a:cs typeface="Cambria"/>
              </a:rPr>
              <a:t>Vox</a:t>
            </a:r>
            <a:r>
              <a:rPr dirty="0" sz="1100" spc="-4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2020)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5541" y="3135515"/>
            <a:ext cx="587375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 i="1">
                <a:solidFill>
                  <a:srgbClr val="7E7E7E"/>
                </a:solidFill>
                <a:latin typeface="Cambria"/>
                <a:cs typeface="Cambria"/>
                <a:hlinkClick r:id="rId5"/>
              </a:rPr>
              <a:t>https://www.vox.com/2020/5/29/21273625/coronavirus-masks-required-virginia-china-hong-kong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5541" y="3470795"/>
            <a:ext cx="1983739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WTIU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Journey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Indiana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5541" y="3638435"/>
            <a:ext cx="395351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6"/>
              </a:rPr>
              <a:t>https://indianapublicmedia.org/journeyindiana/episode-109.php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5541" y="3973715"/>
            <a:ext cx="137668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i="1">
                <a:latin typeface="Cambria"/>
                <a:cs typeface="Cambria"/>
              </a:rPr>
              <a:t>The</a:t>
            </a:r>
            <a:r>
              <a:rPr dirty="0" sz="1100" spc="-30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A</a:t>
            </a:r>
            <a:r>
              <a:rPr dirty="0" sz="1100" i="1">
                <a:latin typeface="Cambria"/>
                <a:cs typeface="Cambria"/>
              </a:rPr>
              <a:t>t</a:t>
            </a:r>
            <a:r>
              <a:rPr dirty="0" sz="1100" spc="5" i="1">
                <a:latin typeface="Cambria"/>
                <a:cs typeface="Cambria"/>
              </a:rPr>
              <a:t>l</a:t>
            </a:r>
            <a:r>
              <a:rPr dirty="0" sz="1100" spc="-5" i="1">
                <a:latin typeface="Cambria"/>
                <a:cs typeface="Cambria"/>
              </a:rPr>
              <a:t>an</a:t>
            </a:r>
            <a:r>
              <a:rPr dirty="0" sz="1100" i="1">
                <a:latin typeface="Cambria"/>
                <a:cs typeface="Cambria"/>
              </a:rPr>
              <a:t>tic</a:t>
            </a:r>
            <a:r>
              <a:rPr dirty="0" sz="1100" spc="-40" i="1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</a:t>
            </a:r>
            <a:r>
              <a:rPr dirty="0" sz="1100">
                <a:latin typeface="Cambria"/>
                <a:cs typeface="Cambria"/>
              </a:rPr>
              <a:t>US,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5541" y="4141355"/>
            <a:ext cx="532955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7"/>
              </a:rPr>
              <a:t>http://www.theatlantic.com/entertainment/archive/2016/08/burqini-history/495524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/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5541" y="4476635"/>
            <a:ext cx="197866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Folha</a:t>
            </a:r>
            <a:r>
              <a:rPr dirty="0" sz="1100" spc="-5">
                <a:latin typeface="Cambria"/>
                <a:cs typeface="Cambria"/>
              </a:rPr>
              <a:t> de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São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Paulo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(Brazil,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541" y="4644275"/>
            <a:ext cx="577532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8"/>
              </a:rPr>
              <a:t>http://www1.folha.uol.com.br/mundo/2016/08/1804675-veto-ao-uso-do-burquini-nas-praias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-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5541" y="4811915"/>
            <a:ext cx="21463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chega-a-12-cidades-da-franca.shtml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5541" y="5147195"/>
            <a:ext cx="122999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Belahdan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5541" y="5314835"/>
            <a:ext cx="320738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  <a:hlinkClick r:id="rId9"/>
              </a:rPr>
              <a:t>https://www.youtube.com/watch?v=wDGmtMLvaRY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5541" y="5650115"/>
            <a:ext cx="2606040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The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Attitude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with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Arnie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Arnesen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2016)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5541" y="5817755"/>
            <a:ext cx="135064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Burqini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Cambria"/>
                <a:cs typeface="Cambria"/>
              </a:rPr>
              <a:t>bans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France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5541" y="6153035"/>
            <a:ext cx="1229995" cy="16764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Belahdan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2011)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5541" y="6320675"/>
            <a:ext cx="228346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The</a:t>
            </a:r>
            <a:r>
              <a:rPr dirty="0" sz="1100" spc="-2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Politics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of</a:t>
            </a:r>
            <a:r>
              <a:rPr dirty="0" sz="1100" spc="-1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Dress</a:t>
            </a:r>
            <a:r>
              <a:rPr dirty="0" sz="1100" spc="-2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in</a:t>
            </a:r>
            <a:r>
              <a:rPr dirty="0" sz="1100" spc="-4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Somali</a:t>
            </a:r>
            <a:r>
              <a:rPr dirty="0" sz="1100" spc="-3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Culture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7254240"/>
            <a:ext cx="6858000" cy="394970"/>
          </a:xfrm>
          <a:custGeom>
            <a:avLst/>
            <a:gdLst/>
            <a:ahLst/>
            <a:cxnLst/>
            <a:rect l="l" t="t" r="r" b="b"/>
            <a:pathLst>
              <a:path w="6858000" h="394970">
                <a:moveTo>
                  <a:pt x="6858000" y="0"/>
                </a:moveTo>
                <a:lnTo>
                  <a:pt x="0" y="0"/>
                </a:lnTo>
                <a:lnTo>
                  <a:pt x="0" y="394715"/>
                </a:lnTo>
                <a:lnTo>
                  <a:pt x="6858000" y="394715"/>
                </a:lnTo>
                <a:lnTo>
                  <a:pt x="6858000" y="0"/>
                </a:lnTo>
                <a:close/>
              </a:path>
            </a:pathLst>
          </a:custGeom>
          <a:solidFill>
            <a:srgbClr val="91CE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76859" y="6635755"/>
            <a:ext cx="2954020" cy="930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11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Muslim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Voices</a:t>
            </a:r>
            <a:r>
              <a:rPr dirty="0" sz="1100" spc="-4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2008)</a:t>
            </a:r>
            <a:endParaRPr sz="1100">
              <a:latin typeface="Cambria"/>
              <a:cs typeface="Cambria"/>
            </a:endParaRPr>
          </a:p>
          <a:p>
            <a:pPr marL="11811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‘The</a:t>
            </a:r>
            <a:r>
              <a:rPr dirty="0" sz="1100" spc="-35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Veil’</a:t>
            </a:r>
            <a:r>
              <a:rPr dirty="0" sz="1100" spc="160">
                <a:solidFill>
                  <a:srgbClr val="7E7E7E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(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  <a:hlinkClick r:id="rId10"/>
              </a:rPr>
              <a:t>https://muse.jhu.edu/book/57414</a:t>
            </a:r>
            <a:r>
              <a:rPr dirty="0" sz="1100">
                <a:solidFill>
                  <a:srgbClr val="7E7E7E"/>
                </a:solidFill>
                <a:latin typeface="Cambria"/>
                <a:cs typeface="Cambria"/>
              </a:rPr>
              <a:t>)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400" spc="-10">
                <a:solidFill>
                  <a:srgbClr val="FFFFFF"/>
                </a:solidFill>
                <a:latin typeface="Cambria"/>
                <a:cs typeface="Cambria"/>
              </a:rPr>
              <a:t>Professional</a:t>
            </a:r>
            <a:r>
              <a:rPr dirty="0" sz="1400" spc="-15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1400">
                <a:solidFill>
                  <a:srgbClr val="FFFFFF"/>
                </a:solidFill>
                <a:latin typeface="Cambria"/>
                <a:cs typeface="Cambria"/>
              </a:rPr>
              <a:t>service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5541" y="7872958"/>
            <a:ext cx="497840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Editorial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 for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Dress:</a:t>
            </a:r>
            <a:r>
              <a:rPr dirty="0" sz="1100" spc="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Journal</a:t>
            </a:r>
            <a:r>
              <a:rPr dirty="0" sz="1100" spc="-2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the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 spc="-5" i="1">
                <a:latin typeface="Cambria"/>
                <a:cs typeface="Cambria"/>
              </a:rPr>
              <a:t>Costume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Society</a:t>
            </a:r>
            <a:r>
              <a:rPr dirty="0" sz="1100" spc="-35" i="1">
                <a:latin typeface="Cambria"/>
                <a:cs typeface="Cambria"/>
              </a:rPr>
              <a:t> </a:t>
            </a:r>
            <a:r>
              <a:rPr dirty="0" sz="1100" i="1">
                <a:latin typeface="Cambria"/>
                <a:cs typeface="Cambria"/>
              </a:rPr>
              <a:t>of </a:t>
            </a:r>
            <a:r>
              <a:rPr dirty="0" sz="1100" spc="-5" i="1">
                <a:latin typeface="Cambria"/>
                <a:cs typeface="Cambria"/>
              </a:rPr>
              <a:t>America</a:t>
            </a:r>
            <a:r>
              <a:rPr dirty="0" sz="1100" spc="-15" i="1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2021-2025)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5541" y="8124418"/>
            <a:ext cx="3832225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>
                <a:latin typeface="Cambria"/>
                <a:cs typeface="Cambria"/>
              </a:rPr>
              <a:t>Bloomsbury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Fashion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 spc="-5">
                <a:latin typeface="Cambria"/>
                <a:cs typeface="Cambria"/>
              </a:rPr>
              <a:t>Central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advisory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(UK,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2019-present)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5541" y="8375878"/>
            <a:ext cx="417322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5"/>
              </a:lnSpc>
            </a:pPr>
            <a:r>
              <a:rPr dirty="0" sz="1100" spc="-5">
                <a:latin typeface="Cambria"/>
                <a:cs typeface="Cambria"/>
              </a:rPr>
              <a:t>Grant</a:t>
            </a:r>
            <a:r>
              <a:rPr dirty="0" sz="1100" spc="-1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proposal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reviewer,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Austrian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Science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Foundation</a:t>
            </a:r>
            <a:r>
              <a:rPr dirty="0" sz="1100" spc="-2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(Austria,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2019)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5541" y="8627338"/>
            <a:ext cx="3699510" cy="165100"/>
          </a:xfrm>
          <a:prstGeom prst="rect">
            <a:avLst/>
          </a:prstGeom>
          <a:solidFill>
            <a:srgbClr val="E6F8F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100">
                <a:latin typeface="Cambria"/>
                <a:cs typeface="Cambria"/>
              </a:rPr>
              <a:t>Board</a:t>
            </a:r>
            <a:r>
              <a:rPr dirty="0" sz="1100" spc="-2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Directors,</a:t>
            </a:r>
            <a:r>
              <a:rPr dirty="0" sz="1100" spc="-5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Costume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Society</a:t>
            </a:r>
            <a:r>
              <a:rPr dirty="0" sz="1100" spc="-3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-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America</a:t>
            </a:r>
            <a:r>
              <a:rPr dirty="0" sz="1100" spc="-40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(US,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>
                <a:latin typeface="Cambria"/>
                <a:cs typeface="Cambria"/>
              </a:rPr>
              <a:t>2012-16)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Akou, Heather Marie</dc:creator>
  <dc:title>PowerPoint Presentation</dc:title>
  <dcterms:created xsi:type="dcterms:W3CDTF">2024-02-22T02:04:04Z</dcterms:created>
  <dcterms:modified xsi:type="dcterms:W3CDTF">2024-02-22T02:04:04Z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2024-02-21T00:00:00Z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2024-02-22T00:00:00Z</vt:filetime>
  </property>
</Properties>
</file>